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17" r:id="rId1"/>
    <p:sldMasterId id="2147483819" r:id="rId2"/>
    <p:sldMasterId id="2147484081" r:id="rId3"/>
    <p:sldMasterId id="2147484093" r:id="rId4"/>
    <p:sldMasterId id="2147484105" r:id="rId5"/>
    <p:sldMasterId id="2147484117" r:id="rId6"/>
    <p:sldMasterId id="2147484129" r:id="rId7"/>
    <p:sldMasterId id="2147484141" r:id="rId8"/>
    <p:sldMasterId id="2147484153" r:id="rId9"/>
    <p:sldMasterId id="2147484165" r:id="rId10"/>
    <p:sldMasterId id="2147484177" r:id="rId11"/>
    <p:sldMasterId id="2147484189" r:id="rId12"/>
    <p:sldMasterId id="2147484201" r:id="rId13"/>
    <p:sldMasterId id="2147484213" r:id="rId14"/>
  </p:sldMasterIdLst>
  <p:notesMasterIdLst>
    <p:notesMasterId r:id="rId32"/>
  </p:notesMasterIdLst>
  <p:sldIdLst>
    <p:sldId id="514" r:id="rId15"/>
    <p:sldId id="553" r:id="rId16"/>
    <p:sldId id="551" r:id="rId17"/>
    <p:sldId id="547" r:id="rId18"/>
    <p:sldId id="533" r:id="rId19"/>
    <p:sldId id="534" r:id="rId20"/>
    <p:sldId id="520" r:id="rId21"/>
    <p:sldId id="536" r:id="rId22"/>
    <p:sldId id="537" r:id="rId23"/>
    <p:sldId id="538" r:id="rId24"/>
    <p:sldId id="548" r:id="rId25"/>
    <p:sldId id="549" r:id="rId26"/>
    <p:sldId id="552" r:id="rId27"/>
    <p:sldId id="539" r:id="rId28"/>
    <p:sldId id="540" r:id="rId29"/>
    <p:sldId id="535" r:id="rId30"/>
    <p:sldId id="516" r:id="rId31"/>
  </p:sldIdLst>
  <p:sldSz cx="9144000" cy="6858000" type="screen4x3"/>
  <p:notesSz cx="7099300" cy="10234613"/>
  <p:defaultTextStyle>
    <a:defPPr>
      <a:defRPr lang="he-IL"/>
    </a:defPPr>
    <a:lvl1pPr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72">
          <p15:clr>
            <a:srgbClr val="A4A3A4"/>
          </p15:clr>
        </p15:guide>
        <p15:guide id="2" pos="41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User" initials="W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25C1E"/>
    <a:srgbClr val="000000"/>
    <a:srgbClr val="D77378"/>
    <a:srgbClr val="A91F22"/>
    <a:srgbClr val="EAEAEA"/>
    <a:srgbClr val="6F070D"/>
    <a:srgbClr val="EB7979"/>
    <a:srgbClr val="B72930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388" autoAdjust="0"/>
    <p:restoredTop sz="86394" autoAdjust="0"/>
  </p:normalViewPr>
  <p:slideViewPr>
    <p:cSldViewPr snapToGrid="0">
      <p:cViewPr varScale="1">
        <p:scale>
          <a:sx n="64" d="100"/>
          <a:sy n="64" d="100"/>
        </p:scale>
        <p:origin x="924" y="72"/>
      </p:cViewPr>
      <p:guideLst>
        <p:guide orient="horz" pos="1072"/>
        <p:guide pos="4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59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ekekfls00\users\grad\efratfl\Personalized%20medicine%20project\12%20-%20MCF7,468,231%20killing%20%232\Exp%2012%20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Trametinib (range)</a:t>
            </a:r>
            <a:r>
              <a:rPr lang="en-US" baseline="0"/>
              <a:t> + 2-DG (fixed)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'MDA-MB-231'!$AB$4</c:f>
              <c:strCache>
                <c:ptCount val="1"/>
                <c:pt idx="0">
                  <c:v>Trametinib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'MDA-MB-231'!$AE$6:$AE$11</c:f>
                <c:numCache>
                  <c:formatCode>General</c:formatCode>
                  <c:ptCount val="6"/>
                  <c:pt idx="0">
                    <c:v>3.3845116968011664</c:v>
                  </c:pt>
                  <c:pt idx="1">
                    <c:v>2.8538380817702897</c:v>
                  </c:pt>
                  <c:pt idx="2">
                    <c:v>1.5340941218170143</c:v>
                  </c:pt>
                  <c:pt idx="3">
                    <c:v>0.63558199671319959</c:v>
                  </c:pt>
                  <c:pt idx="4">
                    <c:v>1.5821191873894926</c:v>
                  </c:pt>
                  <c:pt idx="5">
                    <c:v>0.94159291962905067</c:v>
                  </c:pt>
                </c:numCache>
              </c:numRef>
            </c:plus>
            <c:minus>
              <c:numRef>
                <c:f>'MDA-MB-231'!$AE$6:$AE$11</c:f>
                <c:numCache>
                  <c:formatCode>General</c:formatCode>
                  <c:ptCount val="6"/>
                  <c:pt idx="0">
                    <c:v>3.3845116968011664</c:v>
                  </c:pt>
                  <c:pt idx="1">
                    <c:v>2.8538380817702897</c:v>
                  </c:pt>
                  <c:pt idx="2">
                    <c:v>1.5340941218170143</c:v>
                  </c:pt>
                  <c:pt idx="3">
                    <c:v>0.63558199671319959</c:v>
                  </c:pt>
                  <c:pt idx="4">
                    <c:v>1.5821191873894926</c:v>
                  </c:pt>
                  <c:pt idx="5">
                    <c:v>0.94159291962905067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'MDA-MB-231'!$Z$31:$AA$36</c:f>
              <c:multiLvlStrCache>
                <c:ptCount val="6"/>
                <c:lvl>
                  <c:pt idx="0">
                    <c:v>0</c:v>
                  </c:pt>
                  <c:pt idx="1">
                    <c:v>1 nM</c:v>
                  </c:pt>
                  <c:pt idx="2">
                    <c:v>10 nM</c:v>
                  </c:pt>
                  <c:pt idx="3">
                    <c:v>100 nM</c:v>
                  </c:pt>
                  <c:pt idx="4">
                    <c:v>1 uM</c:v>
                  </c:pt>
                  <c:pt idx="5">
                    <c:v>10 uM</c:v>
                  </c:pt>
                </c:lvl>
                <c:lvl>
                  <c:pt idx="0">
                    <c:v>5 mM 2-DG</c:v>
                  </c:pt>
                </c:lvl>
              </c:multiLvlStrCache>
            </c:multiLvlStrRef>
          </c:cat>
          <c:val>
            <c:numRef>
              <c:f>'MDA-MB-231'!$AD$6:$AD$11</c:f>
              <c:numCache>
                <c:formatCode>General</c:formatCode>
                <c:ptCount val="6"/>
                <c:pt idx="0">
                  <c:v>99.99995108591709</c:v>
                </c:pt>
                <c:pt idx="1">
                  <c:v>96.370526134549934</c:v>
                </c:pt>
                <c:pt idx="2">
                  <c:v>59.367022418791613</c:v>
                </c:pt>
                <c:pt idx="3">
                  <c:v>34.74856449395201</c:v>
                </c:pt>
                <c:pt idx="4">
                  <c:v>33.711585936418544</c:v>
                </c:pt>
                <c:pt idx="5">
                  <c:v>31.353927140516944</c:v>
                </c:pt>
              </c:numCache>
            </c:numRef>
          </c:val>
        </c:ser>
        <c:ser>
          <c:idx val="5"/>
          <c:order val="5"/>
          <c:tx>
            <c:strRef>
              <c:f>'MDA-MB-231'!$AP$16</c:f>
              <c:strCache>
                <c:ptCount val="1"/>
                <c:pt idx="0">
                  <c:v>Taxol</c:v>
                </c:pt>
              </c:strCache>
              <c:extLst xmlns:c15="http://schemas.microsoft.com/office/drawing/2012/chart"/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f>'MDA-MB-231'!$Z$31:$AA$36</c:f>
              <c:multiLvlStrCache>
                <c:ptCount val="6"/>
                <c:lvl>
                  <c:pt idx="0">
                    <c:v>0</c:v>
                  </c:pt>
                  <c:pt idx="1">
                    <c:v>1 nM</c:v>
                  </c:pt>
                  <c:pt idx="2">
                    <c:v>10 nM</c:v>
                  </c:pt>
                  <c:pt idx="3">
                    <c:v>100 nM</c:v>
                  </c:pt>
                  <c:pt idx="4">
                    <c:v>1 uM</c:v>
                  </c:pt>
                  <c:pt idx="5">
                    <c:v>10 uM</c:v>
                  </c:pt>
                </c:lvl>
                <c:lvl>
                  <c:pt idx="0">
                    <c:v>5 mM 2-DG</c:v>
                  </c:pt>
                </c:lvl>
              </c:multiLvlStrCache>
              <c:extLst xmlns:c15="http://schemas.microsoft.com/office/drawing/2012/chart"/>
            </c:multiLvlStrRef>
          </c:cat>
          <c:val>
            <c:numRef>
              <c:f>'MDA-MB-231'!$AR$18:$AR$23</c:f>
              <c:numCache>
                <c:formatCode>General</c:formatCode>
                <c:ptCount val="6"/>
                <c:pt idx="0">
                  <c:v>100</c:v>
                </c:pt>
                <c:pt idx="1">
                  <c:v>43.015006821282398</c:v>
                </c:pt>
                <c:pt idx="2">
                  <c:v>27.808094588449293</c:v>
                </c:pt>
                <c:pt idx="3">
                  <c:v>23.233287858117325</c:v>
                </c:pt>
                <c:pt idx="4">
                  <c:v>23.583447021373349</c:v>
                </c:pt>
                <c:pt idx="5">
                  <c:v>21.718963165075031</c:v>
                </c:pt>
              </c:numCache>
              <c:extLst xmlns:c15="http://schemas.microsoft.com/office/drawing/2012/chart"/>
            </c:numRef>
          </c:val>
        </c:ser>
        <c:ser>
          <c:idx val="6"/>
          <c:order val="6"/>
          <c:tx>
            <c:strRef>
              <c:f>'MDA-MB-231'!$AB$29</c:f>
              <c:strCache>
                <c:ptCount val="1"/>
                <c:pt idx="0">
                  <c:v>Tr range + 2-DG fixed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'MDA-MB-231'!$AE$31:$AE$36</c:f>
                <c:numCache>
                  <c:formatCode>General</c:formatCode>
                  <c:ptCount val="6"/>
                  <c:pt idx="0">
                    <c:v>0.35357722685272436</c:v>
                  </c:pt>
                  <c:pt idx="1">
                    <c:v>1.8095382091543279</c:v>
                  </c:pt>
                  <c:pt idx="2">
                    <c:v>2.3911585467860563</c:v>
                  </c:pt>
                  <c:pt idx="3">
                    <c:v>0.29488304789614245</c:v>
                  </c:pt>
                  <c:pt idx="4">
                    <c:v>0.41202088661318759</c:v>
                  </c:pt>
                  <c:pt idx="5">
                    <c:v>0.3197226312880207</c:v>
                  </c:pt>
                </c:numCache>
              </c:numRef>
            </c:plus>
            <c:minus>
              <c:numRef>
                <c:f>'MDA-MB-231'!$AE$31:$AE$36</c:f>
                <c:numCache>
                  <c:formatCode>General</c:formatCode>
                  <c:ptCount val="6"/>
                  <c:pt idx="0">
                    <c:v>0.35357722685272436</c:v>
                  </c:pt>
                  <c:pt idx="1">
                    <c:v>1.8095382091543279</c:v>
                  </c:pt>
                  <c:pt idx="2">
                    <c:v>2.3911585467860563</c:v>
                  </c:pt>
                  <c:pt idx="3">
                    <c:v>0.29488304789614245</c:v>
                  </c:pt>
                  <c:pt idx="4">
                    <c:v>0.41202088661318759</c:v>
                  </c:pt>
                  <c:pt idx="5">
                    <c:v>0.3197226312880207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'MDA-MB-231'!$Z$31:$AA$36</c:f>
              <c:multiLvlStrCache>
                <c:ptCount val="6"/>
                <c:lvl>
                  <c:pt idx="0">
                    <c:v>0</c:v>
                  </c:pt>
                  <c:pt idx="1">
                    <c:v>1 nM</c:v>
                  </c:pt>
                  <c:pt idx="2">
                    <c:v>10 nM</c:v>
                  </c:pt>
                  <c:pt idx="3">
                    <c:v>100 nM</c:v>
                  </c:pt>
                  <c:pt idx="4">
                    <c:v>1 uM</c:v>
                  </c:pt>
                  <c:pt idx="5">
                    <c:v>10 uM</c:v>
                  </c:pt>
                </c:lvl>
                <c:lvl>
                  <c:pt idx="0">
                    <c:v>5 mM 2-DG</c:v>
                  </c:pt>
                </c:lvl>
              </c:multiLvlStrCache>
            </c:multiLvlStrRef>
          </c:cat>
          <c:val>
            <c:numRef>
              <c:f>'MDA-MB-231'!$AD$31:$AD$36</c:f>
              <c:numCache>
                <c:formatCode>General</c:formatCode>
                <c:ptCount val="6"/>
                <c:pt idx="0">
                  <c:v>42.295399515738488</c:v>
                </c:pt>
                <c:pt idx="1">
                  <c:v>42.49878934624698</c:v>
                </c:pt>
                <c:pt idx="2">
                  <c:v>17.254237288135592</c:v>
                </c:pt>
                <c:pt idx="3">
                  <c:v>5.2445520581113794</c:v>
                </c:pt>
                <c:pt idx="4">
                  <c:v>3.7384987893462465</c:v>
                </c:pt>
                <c:pt idx="5">
                  <c:v>2.8232445520581106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4839600"/>
        <c:axId val="364845872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'MDA-MB-231'!$AI$4</c15:sqref>
                        </c15:formulaRef>
                      </c:ext>
                    </c:extLst>
                    <c:strCache>
                      <c:ptCount val="1"/>
                      <c:pt idx="0">
                        <c:v>Erlotinib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'MDA-MB-231'!$Z$31:$AA$36</c15:sqref>
                        </c15:formulaRef>
                      </c:ext>
                    </c:extLst>
                    <c:multiLvlStrCache>
                      <c:ptCount val="6"/>
                      <c:lvl>
                        <c:pt idx="0">
                          <c:v>0</c:v>
                        </c:pt>
                        <c:pt idx="1">
                          <c:v>1 nM</c:v>
                        </c:pt>
                        <c:pt idx="2">
                          <c:v>10 nM</c:v>
                        </c:pt>
                        <c:pt idx="3">
                          <c:v>100 nM</c:v>
                        </c:pt>
                        <c:pt idx="4">
                          <c:v>1 uM</c:v>
                        </c:pt>
                        <c:pt idx="5">
                          <c:v>10 uM</c:v>
                        </c:pt>
                      </c:lvl>
                      <c:lvl>
                        <c:pt idx="0">
                          <c:v>5 mM 2-DG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'MDA-MB-231'!$AK$6:$AK$11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100</c:v>
                      </c:pt>
                      <c:pt idx="1">
                        <c:v>126.33670913644779</c:v>
                      </c:pt>
                      <c:pt idx="2">
                        <c:v>123.31482086464118</c:v>
                      </c:pt>
                      <c:pt idx="3">
                        <c:v>124.1805510181858</c:v>
                      </c:pt>
                      <c:pt idx="4">
                        <c:v>123.6741805510182</c:v>
                      </c:pt>
                      <c:pt idx="5">
                        <c:v>111.90242840030493</c:v>
                      </c:pt>
                    </c:numCache>
                  </c:numRef>
                </c:val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'MDA-MB-231'!$AP$4</c15:sqref>
                        </c15:formulaRef>
                      </c:ext>
                    </c:extLst>
                    <c:strCache>
                      <c:ptCount val="1"/>
                      <c:pt idx="0">
                        <c:v>LY2584702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'MDA-MB-231'!$Z$31:$AA$36</c15:sqref>
                        </c15:formulaRef>
                      </c:ext>
                    </c:extLst>
                    <c:multiLvlStrCache>
                      <c:ptCount val="6"/>
                      <c:lvl>
                        <c:pt idx="0">
                          <c:v>0</c:v>
                        </c:pt>
                        <c:pt idx="1">
                          <c:v>1 nM</c:v>
                        </c:pt>
                        <c:pt idx="2">
                          <c:v>10 nM</c:v>
                        </c:pt>
                        <c:pt idx="3">
                          <c:v>100 nM</c:v>
                        </c:pt>
                        <c:pt idx="4">
                          <c:v>1 uM</c:v>
                        </c:pt>
                        <c:pt idx="5">
                          <c:v>10 uM</c:v>
                        </c:pt>
                      </c:lvl>
                      <c:lvl>
                        <c:pt idx="0">
                          <c:v>5 mM 2-DG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'MDA-MB-231'!$AR$6:$AR$11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99.999952689618823</c:v>
                      </c:pt>
                      <c:pt idx="1">
                        <c:v>106.91199937928779</c:v>
                      </c:pt>
                      <c:pt idx="2">
                        <c:v>102.99469981799699</c:v>
                      </c:pt>
                      <c:pt idx="3">
                        <c:v>103.18867238081448</c:v>
                      </c:pt>
                      <c:pt idx="4">
                        <c:v>105.81439853602757</c:v>
                      </c:pt>
                      <c:pt idx="5">
                        <c:v>104.36670087207224</c:v>
                      </c:pt>
                    </c:numCache>
                  </c:numRef>
                </c:val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'MDA-MB-231'!$AB$16</c15:sqref>
                        </c15:formulaRef>
                      </c:ext>
                    </c:extLst>
                    <c:strCache>
                      <c:ptCount val="1"/>
                      <c:pt idx="0">
                        <c:v>2-DG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'MDA-MB-231'!$Z$31:$AA$36</c15:sqref>
                        </c15:formulaRef>
                      </c:ext>
                    </c:extLst>
                    <c:multiLvlStrCache>
                      <c:ptCount val="6"/>
                      <c:lvl>
                        <c:pt idx="0">
                          <c:v>0</c:v>
                        </c:pt>
                        <c:pt idx="1">
                          <c:v>1 nM</c:v>
                        </c:pt>
                        <c:pt idx="2">
                          <c:v>10 nM</c:v>
                        </c:pt>
                        <c:pt idx="3">
                          <c:v>100 nM</c:v>
                        </c:pt>
                        <c:pt idx="4">
                          <c:v>1 uM</c:v>
                        </c:pt>
                        <c:pt idx="5">
                          <c:v>10 uM</c:v>
                        </c:pt>
                      </c:lvl>
                      <c:lvl>
                        <c:pt idx="0">
                          <c:v>5 mM 2-DG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'MDA-MB-231'!$AD$18:$AD$23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100</c:v>
                      </c:pt>
                      <c:pt idx="1">
                        <c:v>106.96852300242131</c:v>
                      </c:pt>
                      <c:pt idx="2">
                        <c:v>108.5278450363196</c:v>
                      </c:pt>
                      <c:pt idx="3">
                        <c:v>93.47699757869249</c:v>
                      </c:pt>
                      <c:pt idx="4">
                        <c:v>46.673123486682805</c:v>
                      </c:pt>
                      <c:pt idx="5">
                        <c:v>23.646489104116228</c:v>
                      </c:pt>
                    </c:numCache>
                  </c:numRef>
                </c:val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'MDA-MB-231'!$AI$16</c15:sqref>
                        </c15:formulaRef>
                      </c:ext>
                    </c:extLst>
                    <c:strCache>
                      <c:ptCount val="1"/>
                      <c:pt idx="0">
                        <c:v>Tamoxifen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'MDA-MB-231'!$Z$31:$AA$36</c15:sqref>
                        </c15:formulaRef>
                      </c:ext>
                    </c:extLst>
                    <c:multiLvlStrCache>
                      <c:ptCount val="6"/>
                      <c:lvl>
                        <c:pt idx="0">
                          <c:v>0</c:v>
                        </c:pt>
                        <c:pt idx="1">
                          <c:v>1 nM</c:v>
                        </c:pt>
                        <c:pt idx="2">
                          <c:v>10 nM</c:v>
                        </c:pt>
                        <c:pt idx="3">
                          <c:v>100 nM</c:v>
                        </c:pt>
                        <c:pt idx="4">
                          <c:v>1 uM</c:v>
                        </c:pt>
                        <c:pt idx="5">
                          <c:v>10 uM</c:v>
                        </c:pt>
                      </c:lvl>
                      <c:lvl>
                        <c:pt idx="0">
                          <c:v>5 mM 2-DG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'MDA-MB-231'!$AK$18:$AK$23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100</c:v>
                      </c:pt>
                      <c:pt idx="1">
                        <c:v>110.29482377796984</c:v>
                      </c:pt>
                      <c:pt idx="2">
                        <c:v>113.32469029098242</c:v>
                      </c:pt>
                      <c:pt idx="3">
                        <c:v>114.74118889849227</c:v>
                      </c:pt>
                      <c:pt idx="4">
                        <c:v>110.90463843272831</c:v>
                      </c:pt>
                      <c:pt idx="5">
                        <c:v>91.957168923461069</c:v>
                      </c:pt>
                    </c:numCache>
                  </c:numRef>
                </c:val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'MDA-MB-231'!$AI$29</c15:sqref>
                        </c15:formulaRef>
                      </c:ext>
                    </c:extLst>
                    <c:strCache>
                      <c:ptCount val="1"/>
                      <c:pt idx="0">
                        <c:v>Tr fixed + 2-DG range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'MDA-MB-231'!$Z$31:$AA$36</c15:sqref>
                        </c15:formulaRef>
                      </c:ext>
                    </c:extLst>
                    <c:multiLvlStrCache>
                      <c:ptCount val="6"/>
                      <c:lvl>
                        <c:pt idx="0">
                          <c:v>0</c:v>
                        </c:pt>
                        <c:pt idx="1">
                          <c:v>1 nM</c:v>
                        </c:pt>
                        <c:pt idx="2">
                          <c:v>10 nM</c:v>
                        </c:pt>
                        <c:pt idx="3">
                          <c:v>100 nM</c:v>
                        </c:pt>
                        <c:pt idx="4">
                          <c:v>1 uM</c:v>
                        </c:pt>
                        <c:pt idx="5">
                          <c:v>10 uM</c:v>
                        </c:pt>
                      </c:lvl>
                      <c:lvl>
                        <c:pt idx="0">
                          <c:v>5 mM 2-DG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'MDA-MB-231'!$AK$31:$AK$36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27.27450596752103</c:v>
                      </c:pt>
                      <c:pt idx="1">
                        <c:v>29.514772060262185</c:v>
                      </c:pt>
                      <c:pt idx="2">
                        <c:v>29.025630991978087</c:v>
                      </c:pt>
                      <c:pt idx="3">
                        <c:v>11.636666014478575</c:v>
                      </c:pt>
                      <c:pt idx="4">
                        <c:v>1.5261201330463703</c:v>
                      </c:pt>
                      <c:pt idx="5">
                        <c:v>0.87556251222852599</c:v>
                      </c:pt>
                    </c:numCache>
                  </c:numRef>
                </c:val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'MDA-MB-231'!$AP$29</c15:sqref>
                        </c15:formulaRef>
                      </c:ext>
                    </c:extLst>
                    <c:strCache>
                      <c:ptCount val="1"/>
                      <c:pt idx="0">
                        <c:v>Tr fixed + 2-DG fixed + tamoxifen range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'MDA-MB-231'!$Z$31:$AA$36</c15:sqref>
                        </c15:formulaRef>
                      </c:ext>
                    </c:extLst>
                    <c:multiLvlStrCache>
                      <c:ptCount val="6"/>
                      <c:lvl>
                        <c:pt idx="0">
                          <c:v>0</c:v>
                        </c:pt>
                        <c:pt idx="1">
                          <c:v>1 nM</c:v>
                        </c:pt>
                        <c:pt idx="2">
                          <c:v>10 nM</c:v>
                        </c:pt>
                        <c:pt idx="3">
                          <c:v>100 nM</c:v>
                        </c:pt>
                        <c:pt idx="4">
                          <c:v>1 uM</c:v>
                        </c:pt>
                        <c:pt idx="5">
                          <c:v>10 uM</c:v>
                        </c:pt>
                      </c:lvl>
                      <c:lvl>
                        <c:pt idx="0">
                          <c:v>5 mM 2-DG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'MDA-MB-231'!$AR$31:$AR$36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0.91041162227602812</c:v>
                      </c:pt>
                      <c:pt idx="1">
                        <c:v>0.9007263922518155</c:v>
                      </c:pt>
                      <c:pt idx="2">
                        <c:v>0.67796610169491456</c:v>
                      </c:pt>
                      <c:pt idx="3">
                        <c:v>0.67796610169491456</c:v>
                      </c:pt>
                      <c:pt idx="4">
                        <c:v>0.36319612590798966</c:v>
                      </c:pt>
                      <c:pt idx="5">
                        <c:v>0</c:v>
                      </c:pt>
                    </c:numCache>
                  </c:numRef>
                </c:val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'MDA-MB-231'!$AB$42</c15:sqref>
                        </c15:formulaRef>
                      </c:ext>
                    </c:extLst>
                    <c:strCache>
                      <c:ptCount val="1"/>
                      <c:pt idx="0">
                        <c:v>Er range + 2-DG fixed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'MDA-MB-231'!$Z$31:$AA$36</c15:sqref>
                        </c15:formulaRef>
                      </c:ext>
                    </c:extLst>
                    <c:multiLvlStrCache>
                      <c:ptCount val="6"/>
                      <c:lvl>
                        <c:pt idx="0">
                          <c:v>0</c:v>
                        </c:pt>
                        <c:pt idx="1">
                          <c:v>1 nM</c:v>
                        </c:pt>
                        <c:pt idx="2">
                          <c:v>10 nM</c:v>
                        </c:pt>
                        <c:pt idx="3">
                          <c:v>100 nM</c:v>
                        </c:pt>
                        <c:pt idx="4">
                          <c:v>1 uM</c:v>
                        </c:pt>
                        <c:pt idx="5">
                          <c:v>10 uM</c:v>
                        </c:pt>
                      </c:lvl>
                      <c:lvl>
                        <c:pt idx="0">
                          <c:v>5 mM 2-DG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'MDA-MB-231'!$AD$44:$AD$49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44.571428571428569</c:v>
                      </c:pt>
                      <c:pt idx="1">
                        <c:v>43.234866828087171</c:v>
                      </c:pt>
                      <c:pt idx="2">
                        <c:v>48.818401937046005</c:v>
                      </c:pt>
                      <c:pt idx="3">
                        <c:v>46.716707021791763</c:v>
                      </c:pt>
                      <c:pt idx="4">
                        <c:v>44.096852300242126</c:v>
                      </c:pt>
                      <c:pt idx="5">
                        <c:v>22.929782082324458</c:v>
                      </c:pt>
                    </c:numCache>
                  </c:numRef>
                </c:val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'MDA-MB-231'!$AI$42</c15:sqref>
                        </c15:formulaRef>
                      </c:ext>
                    </c:extLst>
                    <c:strCache>
                      <c:ptCount val="1"/>
                      <c:pt idx="0">
                        <c:v>Tr range + erlotinib fixed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'MDA-MB-231'!$Z$31:$AA$36</c15:sqref>
                        </c15:formulaRef>
                      </c:ext>
                    </c:extLst>
                    <c:multiLvlStrCache>
                      <c:ptCount val="6"/>
                      <c:lvl>
                        <c:pt idx="0">
                          <c:v>0</c:v>
                        </c:pt>
                        <c:pt idx="1">
                          <c:v>1 nM</c:v>
                        </c:pt>
                        <c:pt idx="2">
                          <c:v>10 nM</c:v>
                        </c:pt>
                        <c:pt idx="3">
                          <c:v>100 nM</c:v>
                        </c:pt>
                        <c:pt idx="4">
                          <c:v>1 uM</c:v>
                        </c:pt>
                        <c:pt idx="5">
                          <c:v>10 uM</c:v>
                        </c:pt>
                      </c:lvl>
                      <c:lvl>
                        <c:pt idx="0">
                          <c:v>5 mM 2-DG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'MDA-MB-231'!$AK$44:$AK$49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53.588152020037029</c:v>
                      </c:pt>
                      <c:pt idx="1">
                        <c:v>46.270282042905372</c:v>
                      </c:pt>
                      <c:pt idx="2">
                        <c:v>21.09332462158336</c:v>
                      </c:pt>
                      <c:pt idx="3">
                        <c:v>5.0038113906130892</c:v>
                      </c:pt>
                      <c:pt idx="4">
                        <c:v>2.7169770227594463</c:v>
                      </c:pt>
                      <c:pt idx="5">
                        <c:v>1.5027768703038216</c:v>
                      </c:pt>
                    </c:numCache>
                  </c:numRef>
                </c:val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'MDA-MB-231'!$AP$42</c15:sqref>
                        </c15:formulaRef>
                      </c:ext>
                    </c:extLst>
                    <c:strCache>
                      <c:ptCount val="1"/>
                      <c:pt idx="0">
                        <c:v>Tr range + erlotinib fixed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'MDA-MB-231'!$Z$31:$AA$36</c15:sqref>
                        </c15:formulaRef>
                      </c:ext>
                    </c:extLst>
                    <c:multiLvlStrCache>
                      <c:ptCount val="6"/>
                      <c:lvl>
                        <c:pt idx="0">
                          <c:v>0</c:v>
                        </c:pt>
                        <c:pt idx="1">
                          <c:v>1 nM</c:v>
                        </c:pt>
                        <c:pt idx="2">
                          <c:v>10 nM</c:v>
                        </c:pt>
                        <c:pt idx="3">
                          <c:v>100 nM</c:v>
                        </c:pt>
                        <c:pt idx="4">
                          <c:v>1 uM</c:v>
                        </c:pt>
                        <c:pt idx="5">
                          <c:v>10 uM</c:v>
                        </c:pt>
                      </c:lvl>
                      <c:lvl>
                        <c:pt idx="0">
                          <c:v>5 mM 2-DG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'MDA-MB-231'!$AR$44:$AR$49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103.64260045736688</c:v>
                      </c:pt>
                      <c:pt idx="1">
                        <c:v>91.27736033975826</c:v>
                      </c:pt>
                      <c:pt idx="2">
                        <c:v>56.163563105738881</c:v>
                      </c:pt>
                      <c:pt idx="3">
                        <c:v>31.198954590003275</c:v>
                      </c:pt>
                      <c:pt idx="4">
                        <c:v>26.979200696940005</c:v>
                      </c:pt>
                      <c:pt idx="5">
                        <c:v>21.142328215180221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364839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4845872"/>
        <c:crosses val="autoZero"/>
        <c:auto val="1"/>
        <c:lblAlgn val="ctr"/>
        <c:lblOffset val="100"/>
        <c:noMultiLvlLbl val="0"/>
      </c:catAx>
      <c:valAx>
        <c:axId val="36484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4839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57150" cap="flat" cmpd="sng" algn="ctr">
      <a:solidFill>
        <a:srgbClr val="00B05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64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noProof="0" smtClean="0"/>
              <a:t>לחץ כדי לערוך סגנונות טקסט של תבנית בסיס</a:t>
            </a:r>
            <a:endParaRPr lang="en-US" noProof="0" smtClean="0"/>
          </a:p>
          <a:p>
            <a:pPr lvl="1"/>
            <a:r>
              <a:rPr lang="he-IL" noProof="0" smtClean="0"/>
              <a:t>רמה שנייה</a:t>
            </a:r>
            <a:endParaRPr lang="en-US" noProof="0" smtClean="0"/>
          </a:p>
          <a:p>
            <a:pPr lvl="2"/>
            <a:r>
              <a:rPr lang="he-IL" noProof="0" smtClean="0"/>
              <a:t>רמה שלישית</a:t>
            </a:r>
            <a:endParaRPr lang="en-US" noProof="0" smtClean="0"/>
          </a:p>
          <a:p>
            <a:pPr lvl="3"/>
            <a:r>
              <a:rPr lang="he-IL" noProof="0" smtClean="0"/>
              <a:t>רמה רביעית</a:t>
            </a:r>
            <a:endParaRPr lang="en-US" noProof="0" smtClean="0"/>
          </a:p>
          <a:p>
            <a:pPr lvl="4"/>
            <a:r>
              <a:rPr lang="he-IL" noProof="0" smtClean="0"/>
              <a:t>רמה חמישית</a:t>
            </a:r>
            <a:endParaRPr lang="en-US" noProof="0" smtClean="0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022937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64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8" tIns="49519" rIns="99038" bIns="49519" numCol="1" anchor="b" anchorCtr="0" compatLnSpc="1">
            <a:prstTxWarp prst="textNoShape">
              <a:avLst/>
            </a:prstTxWarp>
          </a:bodyPr>
          <a:lstStyle>
            <a:lvl1pPr algn="l">
              <a:defRPr sz="1300"/>
            </a:lvl1pPr>
          </a:lstStyle>
          <a:p>
            <a:pPr>
              <a:defRPr/>
            </a:pPr>
            <a:fld id="{5E1340C7-5DF2-485F-B643-E5F28E4B909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567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B6A4DF-06D8-4E5B-B751-C87EEC1F1CD3}" type="slidenum">
              <a:rPr lang="he-IL" smtClean="0"/>
              <a:pPr/>
              <a:t>9</a:t>
            </a:fld>
            <a:endParaRPr 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47595" indent="-247595"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9517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B6A4DF-06D8-4E5B-B751-C87EEC1F1CD3}" type="slidenum">
              <a:rPr lang="he-IL" smtClean="0"/>
              <a:pPr/>
              <a:t>14</a:t>
            </a:fld>
            <a:endParaRPr 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47595" indent="-247595"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7653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40088" y="3500438"/>
            <a:ext cx="5314950" cy="434975"/>
          </a:xfrm>
          <a:ln/>
        </p:spPr>
        <p:txBody>
          <a:bodyPr/>
          <a:lstStyle>
            <a:lvl1pPr>
              <a:defRPr sz="21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40088" y="3857625"/>
            <a:ext cx="5314950" cy="385763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600" b="1">
                <a:solidFill>
                  <a:srgbClr val="CACACA"/>
                </a:solidFill>
              </a:defRPr>
            </a:lvl1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4246D6-F13A-448D-9FA9-93556038A774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40088" y="3500438"/>
            <a:ext cx="5314950" cy="434975"/>
          </a:xfrm>
          <a:ln/>
        </p:spPr>
        <p:txBody>
          <a:bodyPr/>
          <a:lstStyle>
            <a:lvl1pPr>
              <a:defRPr sz="21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40088" y="3857625"/>
            <a:ext cx="5314950" cy="385763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600" b="1">
                <a:solidFill>
                  <a:srgbClr val="CACACA"/>
                </a:solidFill>
              </a:defRPr>
            </a:lvl1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2AB24-9502-44B9-92EC-E3D9E2BDFAEF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1F16A-C30E-4768-AB10-CF3A01E8E40E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338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4863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6BC881-47FF-4DB8-9B15-B0821CADBA0E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975B9-31FA-4F80-8327-0A4373F408CE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27137-EA71-452D-813F-9FC932BBC516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64FDD2-CBCA-4AF5-8327-28C6EBF4857A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0BEDF-6943-4358-8C56-4F2DADE5BCFF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D3EE25-BBCF-47F1-9149-DBB6960067ED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02EB52-66B4-4CDF-A832-45F4490A0673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0825" y="47625"/>
            <a:ext cx="2062163" cy="5973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4338" y="47625"/>
            <a:ext cx="6034087" cy="5973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DAC70A-D620-49BF-BE3A-723840E97244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0825" y="47625"/>
            <a:ext cx="2062163" cy="5973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4338" y="47625"/>
            <a:ext cx="6034087" cy="5973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078FAC-86B8-48A2-BD8A-BDDD6677B6F6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40088" y="2671763"/>
            <a:ext cx="5314950" cy="434975"/>
          </a:xfrm>
          <a:ln/>
        </p:spPr>
        <p:txBody>
          <a:bodyPr/>
          <a:lstStyle>
            <a:lvl1pPr>
              <a:defRPr sz="29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40088" y="3228975"/>
            <a:ext cx="5314950" cy="385763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 b="1">
                <a:solidFill>
                  <a:srgbClr val="CACACA"/>
                </a:solidFill>
              </a:defRPr>
            </a:lvl1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14CE5-4823-46FC-9612-986C7C39A668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3787DC-8724-4FC9-8359-1FF3B0E656AB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338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4863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F2C20C-1F1B-4630-B93C-9E57BE86E2DF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870CFF-CF92-46FC-BF30-1F1DA0A9A232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33E301-55A6-4353-A80D-FB7A5ACCC40E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12700-E942-49A5-AFF5-983FAD0534CA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13C0BF-A5B3-45F4-BCDA-CA7EB89CBA8A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1B365C-DBE7-472E-ADDC-68ACCC8FE3B4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40088" y="2671763"/>
            <a:ext cx="5314950" cy="434975"/>
          </a:xfrm>
          <a:ln/>
        </p:spPr>
        <p:txBody>
          <a:bodyPr/>
          <a:lstStyle>
            <a:lvl1pPr>
              <a:defRPr sz="29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40088" y="3228975"/>
            <a:ext cx="5314950" cy="385763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 b="1">
                <a:solidFill>
                  <a:srgbClr val="CACACA"/>
                </a:solidFill>
              </a:defRPr>
            </a:lvl1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F1247-735F-453B-AA0E-FBCDCB8910A1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0825" y="47625"/>
            <a:ext cx="2062163" cy="5973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4338" y="47625"/>
            <a:ext cx="6034087" cy="5973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34CD8-648D-4913-82E4-C411194C1C55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40088" y="3500438"/>
            <a:ext cx="5314950" cy="434975"/>
          </a:xfrm>
          <a:ln/>
        </p:spPr>
        <p:txBody>
          <a:bodyPr/>
          <a:lstStyle>
            <a:lvl1pPr>
              <a:defRPr sz="21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40088" y="3857625"/>
            <a:ext cx="5314950" cy="385763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600" b="1">
                <a:solidFill>
                  <a:srgbClr val="CACACA"/>
                </a:solidFill>
              </a:defRPr>
            </a:lvl1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16F52-746F-45EE-8716-A584A5DFBD07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339E3-D2A4-4600-A0CE-9D12FC5D7FB7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338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4863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3FF378-1052-4DFD-96BF-E1D50605175A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00A5AA-E86F-4F9B-8879-35C1649C2DF3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99645-8885-420C-BE88-1CF4857F270C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3E20A7-1AE2-48B5-8556-3A2F38EC5B9E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B48360-BF45-4524-909D-B86B50C1B3D5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14CE5-4823-46FC-9612-986C7C39A668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0CA07-A58B-482D-AFA1-9B6F5E0D56E5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4246D6-F13A-448D-9FA9-93556038A774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0825" y="47625"/>
            <a:ext cx="2062163" cy="5973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4338" y="47625"/>
            <a:ext cx="6034087" cy="5973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DAC70A-D620-49BF-BE3A-723840E97244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8F04-3045-4F41-8E82-26176CD49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4607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C3E502-78C7-42E8-A14E-435AB0E7E7B6}" type="slidenum">
              <a:rPr lang="he-IL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72786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04F8A8-1892-4924-97A2-1546E94D2030}" type="slidenum">
              <a:rPr lang="he-IL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10076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B908F4-544C-4929-B8A7-4A7C812AA4A8}" type="slidenum">
              <a:rPr lang="he-IL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16011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259851-CC90-4DC0-A97B-B9342F3CAC91}" type="slidenum">
              <a:rPr lang="he-IL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79729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2F6AA2-970C-4B33-BFBC-AB9BE89AD8D7}" type="slidenum">
              <a:rPr lang="he-IL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05340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0511CC-6588-4662-841D-A2718CA9942B}" type="slidenum">
              <a:rPr lang="he-IL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29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3787DC-8724-4FC9-8359-1FF3B0E656A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89540C-4765-4783-8CAF-0704B1E8C247}" type="slidenum">
              <a:rPr lang="he-IL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49675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160781-BE0B-4174-A3DA-168C54BC0EFF}" type="slidenum">
              <a:rPr lang="he-IL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9776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FA3A66-63E6-4F0E-BE9B-7221D6B8FD26}" type="slidenum">
              <a:rPr lang="he-IL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94736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6319FD-F418-4546-A4AE-6FFD576681B2}" type="slidenum">
              <a:rPr lang="he-IL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55834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8F04-3045-4F41-8E82-26176CD49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1890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414CE5-4823-46FC-9612-986C7C39A668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4357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3787DC-8724-4FC9-8359-1FF3B0E656AB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2412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F2C20C-1F1B-4630-B93C-9E57BE86E2DF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745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870CFF-CF92-46FC-BF30-1F1DA0A9A232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94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3E301-55A6-4353-A80D-FB7A5ACCC40E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99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338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4863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F2C20C-1F1B-4630-B93C-9E57BE86E2DF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312700-E942-49A5-AFF5-983FAD0534CA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8459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13C0BF-A5B3-45F4-BCDA-CA7EB89CBA8A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3333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1B365C-DBE7-472E-ADDC-68ACCC8FE3B4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7962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AF1247-735F-453B-AA0E-FBCDCB8910A1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134CD8-648D-4913-82E4-C411194C1C55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7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870CFF-CF92-46FC-BF30-1F1DA0A9A232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33E301-55A6-4353-A80D-FB7A5ACCC40E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12700-E942-49A5-AFF5-983FAD0534CA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13C0BF-A5B3-45F4-BCDA-CA7EB89CBA8A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16F52-746F-45EE-8716-A584A5DFBD07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1B365C-DBE7-472E-ADDC-68ACCC8FE3B4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F1247-735F-453B-AA0E-FBCDCB8910A1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0825" y="47625"/>
            <a:ext cx="2062163" cy="5973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4338" y="47625"/>
            <a:ext cx="6034087" cy="5973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34CD8-648D-4913-82E4-C411194C1C55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40088" y="3500438"/>
            <a:ext cx="5314950" cy="434975"/>
          </a:xfrm>
          <a:ln/>
        </p:spPr>
        <p:txBody>
          <a:bodyPr/>
          <a:lstStyle>
            <a:lvl1pPr>
              <a:defRPr sz="21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40088" y="3857625"/>
            <a:ext cx="5314950" cy="385763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600" b="1">
                <a:solidFill>
                  <a:srgbClr val="CACACA"/>
                </a:solidFill>
              </a:defRPr>
            </a:lvl1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4C233-C50E-4406-BECE-5F353AC8DE43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A4E82A-60CA-4778-A713-5C1AE7665E12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338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4863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86CD2-432B-43C3-8ED8-45777BB2A0DE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5BBBD6-E52D-42C2-8888-482EEEA98FDC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00DB2B-01C1-4275-8D3A-FEAFC9D26F95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4E713-F840-4C83-B0A2-93F3F8ABB61B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339E3-D2A4-4600-A0CE-9D12FC5D7FB7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3A88C1-6E4E-4C39-8AE2-1D06102112F7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C08C39-225C-4340-9172-A060E5EA357B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053723-0313-44D2-80EE-A77EC28FE725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0825" y="47625"/>
            <a:ext cx="2062163" cy="5973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4338" y="47625"/>
            <a:ext cx="6034087" cy="5973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C8451-0D5E-40AB-8D55-007ED95824F0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40088" y="3500438"/>
            <a:ext cx="5314950" cy="434975"/>
          </a:xfrm>
          <a:ln/>
        </p:spPr>
        <p:txBody>
          <a:bodyPr/>
          <a:lstStyle>
            <a:lvl1pPr>
              <a:defRPr sz="21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40088" y="3857625"/>
            <a:ext cx="5314950" cy="385763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600" b="1">
                <a:solidFill>
                  <a:srgbClr val="CACACA"/>
                </a:solidFill>
              </a:defRPr>
            </a:lvl1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3E502-78C7-42E8-A14E-435AB0E7E7B6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4F8A8-1892-4924-97A2-1546E94D2030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338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4863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B908F4-544C-4929-B8A7-4A7C812AA4A8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259851-CC90-4DC0-A97B-B9342F3CAC91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2F6AA2-970C-4B33-BFBC-AB9BE89AD8D7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338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4863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3FF378-1052-4DFD-96BF-E1D50605175A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0511CC-6588-4662-841D-A2718CA9942B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89540C-4765-4783-8CAF-0704B1E8C247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160781-BE0B-4174-A3DA-168C54BC0EFF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FA3A66-63E6-4F0E-BE9B-7221D6B8FD26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0825" y="47625"/>
            <a:ext cx="2062163" cy="5973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4338" y="47625"/>
            <a:ext cx="6034087" cy="5973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6319FD-F418-4546-A4AE-6FFD576681B2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40088" y="2671763"/>
            <a:ext cx="5314950" cy="434975"/>
          </a:xfrm>
          <a:ln/>
        </p:spPr>
        <p:txBody>
          <a:bodyPr/>
          <a:lstStyle>
            <a:lvl1pPr>
              <a:defRPr sz="29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40088" y="3228975"/>
            <a:ext cx="5314950" cy="385763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 b="1">
                <a:solidFill>
                  <a:srgbClr val="CACACA"/>
                </a:solidFill>
              </a:defRPr>
            </a:lvl1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14CE5-4823-46FC-9612-986C7C39A668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3787DC-8724-4FC9-8359-1FF3B0E656AB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338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4863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F2C20C-1F1B-4630-B93C-9E57BE86E2DF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870CFF-CF92-46FC-BF30-1F1DA0A9A232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00A5AA-E86F-4F9B-8879-35C1649C2DF3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33E301-55A6-4353-A80D-FB7A5ACCC40E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12700-E942-49A5-AFF5-983FAD0534CA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13C0BF-A5B3-45F4-BCDA-CA7EB89CBA8A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1B365C-DBE7-472E-ADDC-68ACCC8FE3B4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F1247-735F-453B-AA0E-FBCDCB8910A1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0825" y="47625"/>
            <a:ext cx="2062163" cy="5973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4338" y="47625"/>
            <a:ext cx="6034087" cy="5973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34CD8-648D-4913-82E4-C411194C1C55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40088" y="3500438"/>
            <a:ext cx="5314950" cy="434975"/>
          </a:xfrm>
          <a:ln/>
        </p:spPr>
        <p:txBody>
          <a:bodyPr/>
          <a:lstStyle>
            <a:lvl1pPr>
              <a:defRPr sz="21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40088" y="3857625"/>
            <a:ext cx="5314950" cy="385763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600" b="1">
                <a:solidFill>
                  <a:srgbClr val="CACACA"/>
                </a:solidFill>
              </a:defRPr>
            </a:lvl1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16F52-746F-45EE-8716-A584A5DFBD07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339E3-D2A4-4600-A0CE-9D12FC5D7FB7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338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4863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3FF378-1052-4DFD-96BF-E1D50605175A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99645-8885-420C-BE88-1CF4857F270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00A5AA-E86F-4F9B-8879-35C1649C2DF3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99645-8885-420C-BE88-1CF4857F270C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3E20A7-1AE2-48B5-8556-3A2F38EC5B9E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B48360-BF45-4524-909D-B86B50C1B3D5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0CA07-A58B-482D-AFA1-9B6F5E0D56E5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4246D6-F13A-448D-9FA9-93556038A774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0825" y="47625"/>
            <a:ext cx="2062163" cy="5973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4338" y="47625"/>
            <a:ext cx="6034087" cy="5973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DAC70A-D620-49BF-BE3A-723840E97244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40088" y="2671763"/>
            <a:ext cx="5314950" cy="434975"/>
          </a:xfrm>
          <a:ln/>
        </p:spPr>
        <p:txBody>
          <a:bodyPr/>
          <a:lstStyle>
            <a:lvl1pPr>
              <a:defRPr sz="29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40088" y="3228975"/>
            <a:ext cx="5314950" cy="385763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 b="1">
                <a:solidFill>
                  <a:srgbClr val="CACACA"/>
                </a:solidFill>
              </a:defRPr>
            </a:lvl1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14CE5-4823-46FC-9612-986C7C39A668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3787DC-8724-4FC9-8359-1FF3B0E656AB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3E20A7-1AE2-48B5-8556-3A2F38EC5B9E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338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4863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F2C20C-1F1B-4630-B93C-9E57BE86E2DF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870CFF-CF92-46FC-BF30-1F1DA0A9A232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33E301-55A6-4353-A80D-FB7A5ACCC40E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12700-E942-49A5-AFF5-983FAD0534CA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13C0BF-A5B3-45F4-BCDA-CA7EB89CBA8A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1B365C-DBE7-472E-ADDC-68ACCC8FE3B4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F1247-735F-453B-AA0E-FBCDCB8910A1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0825" y="47625"/>
            <a:ext cx="2062163" cy="5973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4338" y="47625"/>
            <a:ext cx="6034087" cy="5973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34CD8-648D-4913-82E4-C411194C1C55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40088" y="2671763"/>
            <a:ext cx="5314950" cy="434975"/>
          </a:xfrm>
          <a:ln/>
        </p:spPr>
        <p:txBody>
          <a:bodyPr/>
          <a:lstStyle>
            <a:lvl1pPr>
              <a:defRPr sz="29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40088" y="3228975"/>
            <a:ext cx="5314950" cy="385763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 b="1">
                <a:solidFill>
                  <a:srgbClr val="CACACA"/>
                </a:solidFill>
              </a:defRPr>
            </a:lvl1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F8C8F-3688-4AF9-A4EB-7B464DBB13B7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B48360-BF45-4524-909D-B86B50C1B3D5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FCC3F9-8EEA-4C99-B91E-911F20D0E5A9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338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4863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68FA3F-7E0B-4BE6-8E33-E84F276204B0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8C084-DC87-4EE1-A62A-1548138BB7BB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13906-4EAC-437D-A6F6-A539C481FDC9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2E3A96-1C1A-4B9D-AC41-4F01DED2139B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3EF446-0D40-4D43-83FC-E414269012E7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8CB92-4161-46C2-B38A-6DDED3816D40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7684C-C887-46CF-9F8D-B4982E34CBCF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0825" y="47625"/>
            <a:ext cx="2062163" cy="5973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4338" y="47625"/>
            <a:ext cx="6034087" cy="5973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B8EB0-F260-4501-A4F8-E50B750D955E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40088" y="3500438"/>
            <a:ext cx="5314950" cy="434975"/>
          </a:xfrm>
          <a:ln/>
        </p:spPr>
        <p:txBody>
          <a:bodyPr/>
          <a:lstStyle>
            <a:lvl1pPr>
              <a:defRPr sz="21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40088" y="3857625"/>
            <a:ext cx="5314950" cy="385763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600" b="1">
                <a:solidFill>
                  <a:srgbClr val="CACACA"/>
                </a:solidFill>
              </a:defRPr>
            </a:lvl1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0CA07-A58B-482D-AFA1-9B6F5E0D56E5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53DD9-E339-497D-A346-891AE95B89CC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E4A3C-0E0D-4C3D-B38E-58FD3F437320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338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4863" y="1047750"/>
            <a:ext cx="4048125" cy="497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FB2780-1802-4307-96E7-4CCC1C4E0ABF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A0583F-FDFA-4E94-A743-4B586CC807E5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809136-5C09-4C69-8602-9A8E8B8B315A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33E3DA-4F2D-418F-8890-78EC96A6DFEA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E62CFF-EE68-49BD-A693-3B8FE099846B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C514FE-ACB2-489A-89E8-34C0E737025F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54958-50D3-444C-99C6-23A2BEEBA147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0825" y="47625"/>
            <a:ext cx="2062163" cy="5973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4338" y="47625"/>
            <a:ext cx="6034087" cy="5973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C0156-F27B-4048-B750-9C64B508A775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01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1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2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6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79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90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3738" y="47625"/>
            <a:ext cx="7950200" cy="7635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  <a:endParaRPr lang="en-US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4338" y="1047750"/>
            <a:ext cx="8248650" cy="497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  <a:endParaRPr lang="en-US" smtClean="0"/>
          </a:p>
          <a:p>
            <a:pPr lvl="1"/>
            <a:r>
              <a:rPr lang="he-IL" smtClean="0"/>
              <a:t>רמה שנייה</a:t>
            </a:r>
            <a:endParaRPr lang="en-US" smtClean="0"/>
          </a:p>
          <a:p>
            <a:pPr lvl="2"/>
            <a:r>
              <a:rPr lang="he-IL" smtClean="0"/>
              <a:t>רמה שלישית</a:t>
            </a:r>
            <a:endParaRPr lang="en-US" smtClean="0"/>
          </a:p>
          <a:p>
            <a:pPr lvl="3"/>
            <a:r>
              <a:rPr lang="he-IL" smtClean="0"/>
              <a:t>רמה רביעית</a:t>
            </a:r>
            <a:endParaRPr lang="en-US" smtClean="0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57963"/>
            <a:ext cx="465138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7D7EC62-6163-4588-8B82-9989CA493BC2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70000"/>
        </a:spcBef>
        <a:spcAft>
          <a:spcPct val="0"/>
        </a:spcAft>
        <a:buClr>
          <a:srgbClr val="00502C"/>
        </a:buClr>
        <a:buFont typeface="Wingdings" pitchFamily="2" charset="2"/>
        <a:buBlip>
          <a:blip r:embed="rId14"/>
        </a:buBlip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70000"/>
        </a:spcBef>
        <a:spcAft>
          <a:spcPct val="0"/>
        </a:spcAft>
        <a:buClr>
          <a:srgbClr val="007F47"/>
        </a:buClr>
        <a:buFont typeface="Wingdings" pitchFamily="2" charset="2"/>
        <a:buBlip>
          <a:blip r:embed="rId15"/>
        </a:buBlip>
        <a:defRPr sz="2000">
          <a:solidFill>
            <a:schemeClr val="tx2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70000"/>
        </a:spcBef>
        <a:spcAft>
          <a:spcPct val="0"/>
        </a:spcAft>
        <a:buClr>
          <a:srgbClr val="777777"/>
        </a:buClr>
        <a:buFont typeface="Wingdings" pitchFamily="2" charset="2"/>
        <a:buBlip>
          <a:blip r:embed="rId16"/>
        </a:buBlip>
        <a:defRPr>
          <a:solidFill>
            <a:schemeClr val="tx2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70000"/>
        </a:spcBef>
        <a:spcAft>
          <a:spcPct val="0"/>
        </a:spcAft>
        <a:buBlip>
          <a:blip r:embed="rId17"/>
        </a:buBlip>
        <a:defRPr sz="1600">
          <a:solidFill>
            <a:schemeClr val="tx2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3738" y="47625"/>
            <a:ext cx="7950200" cy="7635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  <a:endParaRPr 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4338" y="1047750"/>
            <a:ext cx="8248650" cy="497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  <a:endParaRPr lang="en-US" smtClean="0"/>
          </a:p>
          <a:p>
            <a:pPr lvl="1"/>
            <a:r>
              <a:rPr lang="he-IL" smtClean="0"/>
              <a:t>רמה שנייה</a:t>
            </a:r>
            <a:endParaRPr lang="en-US" smtClean="0"/>
          </a:p>
          <a:p>
            <a:pPr lvl="2"/>
            <a:r>
              <a:rPr lang="he-IL" smtClean="0"/>
              <a:t>רמה שלישית</a:t>
            </a:r>
            <a:endParaRPr lang="en-US" smtClean="0"/>
          </a:p>
          <a:p>
            <a:pPr lvl="3"/>
            <a:r>
              <a:rPr lang="he-IL" smtClean="0"/>
              <a:t>רמה רביעית</a:t>
            </a:r>
            <a:endParaRPr lang="en-US" smtClean="0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57963"/>
            <a:ext cx="465138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000">
                <a:solidFill>
                  <a:schemeClr val="tx2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0F3E50B-6696-4208-A32C-336D0B1C85ED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6" r:id="rId1"/>
    <p:sldLayoutId id="2147484167" r:id="rId2"/>
    <p:sldLayoutId id="2147484168" r:id="rId3"/>
    <p:sldLayoutId id="2147484169" r:id="rId4"/>
    <p:sldLayoutId id="2147484170" r:id="rId5"/>
    <p:sldLayoutId id="2147484171" r:id="rId6"/>
    <p:sldLayoutId id="2147484172" r:id="rId7"/>
    <p:sldLayoutId id="2147484173" r:id="rId8"/>
    <p:sldLayoutId id="2147484174" r:id="rId9"/>
    <p:sldLayoutId id="2147484175" r:id="rId10"/>
    <p:sldLayoutId id="214748417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70000"/>
        </a:spcBef>
        <a:spcAft>
          <a:spcPct val="0"/>
        </a:spcAft>
        <a:buClr>
          <a:srgbClr val="00502C"/>
        </a:buClr>
        <a:buFont typeface="Wingdings" pitchFamily="2" charset="2"/>
        <a:buBlip>
          <a:blip r:embed="rId14"/>
        </a:buBlip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70000"/>
        </a:spcBef>
        <a:spcAft>
          <a:spcPct val="0"/>
        </a:spcAft>
        <a:buClr>
          <a:srgbClr val="007F47"/>
        </a:buClr>
        <a:buFont typeface="Wingdings" pitchFamily="2" charset="2"/>
        <a:buBlip>
          <a:blip r:embed="rId15"/>
        </a:buBlip>
        <a:defRPr sz="2000">
          <a:solidFill>
            <a:schemeClr val="tx2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70000"/>
        </a:spcBef>
        <a:spcAft>
          <a:spcPct val="0"/>
        </a:spcAft>
        <a:buClr>
          <a:srgbClr val="777777"/>
        </a:buClr>
        <a:buFont typeface="Wingdings" pitchFamily="2" charset="2"/>
        <a:buBlip>
          <a:blip r:embed="rId16"/>
        </a:buBlip>
        <a:defRPr>
          <a:solidFill>
            <a:schemeClr val="tx2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70000"/>
        </a:spcBef>
        <a:spcAft>
          <a:spcPct val="0"/>
        </a:spcAft>
        <a:buBlip>
          <a:blip r:embed="rId17"/>
        </a:buBlip>
        <a:defRPr sz="1600">
          <a:solidFill>
            <a:schemeClr val="tx2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3738" y="47625"/>
            <a:ext cx="7950200" cy="7635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  <a:endParaRPr lang="en-US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4338" y="1047750"/>
            <a:ext cx="8248650" cy="497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  <a:endParaRPr lang="en-US" smtClean="0"/>
          </a:p>
          <a:p>
            <a:pPr lvl="1"/>
            <a:r>
              <a:rPr lang="he-IL" smtClean="0"/>
              <a:t>רמה שנייה</a:t>
            </a:r>
            <a:endParaRPr lang="en-US" smtClean="0"/>
          </a:p>
          <a:p>
            <a:pPr lvl="2"/>
            <a:r>
              <a:rPr lang="he-IL" smtClean="0"/>
              <a:t>רמה שלישית</a:t>
            </a:r>
            <a:endParaRPr lang="en-US" smtClean="0"/>
          </a:p>
          <a:p>
            <a:pPr lvl="3"/>
            <a:r>
              <a:rPr lang="he-IL" smtClean="0"/>
              <a:t>רמה רביעית</a:t>
            </a:r>
            <a:endParaRPr lang="en-US" smtClean="0"/>
          </a:p>
        </p:txBody>
      </p:sp>
      <p:sp>
        <p:nvSpPr>
          <p:cNvPr id="166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57963"/>
            <a:ext cx="465138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08C71A-E5A4-4A0D-A03A-5CF84D05D01D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3" r:id="rId6"/>
    <p:sldLayoutId id="2147484184" r:id="rId7"/>
    <p:sldLayoutId id="2147484185" r:id="rId8"/>
    <p:sldLayoutId id="2147484186" r:id="rId9"/>
    <p:sldLayoutId id="2147484187" r:id="rId10"/>
    <p:sldLayoutId id="214748418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70000"/>
        </a:spcBef>
        <a:spcAft>
          <a:spcPct val="0"/>
        </a:spcAft>
        <a:buClr>
          <a:srgbClr val="00502C"/>
        </a:buClr>
        <a:buFont typeface="Wingdings" pitchFamily="2" charset="2"/>
        <a:buBlip>
          <a:blip r:embed="rId14"/>
        </a:buBlip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70000"/>
        </a:spcBef>
        <a:spcAft>
          <a:spcPct val="0"/>
        </a:spcAft>
        <a:buClr>
          <a:srgbClr val="007F47"/>
        </a:buClr>
        <a:buFont typeface="Wingdings" pitchFamily="2" charset="2"/>
        <a:buBlip>
          <a:blip r:embed="rId15"/>
        </a:buBlip>
        <a:defRPr sz="2000">
          <a:solidFill>
            <a:schemeClr val="tx2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70000"/>
        </a:spcBef>
        <a:spcAft>
          <a:spcPct val="0"/>
        </a:spcAft>
        <a:buClr>
          <a:srgbClr val="777777"/>
        </a:buClr>
        <a:buFont typeface="Wingdings" pitchFamily="2" charset="2"/>
        <a:buBlip>
          <a:blip r:embed="rId16"/>
        </a:buBlip>
        <a:defRPr>
          <a:solidFill>
            <a:schemeClr val="tx2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70000"/>
        </a:spcBef>
        <a:spcAft>
          <a:spcPct val="0"/>
        </a:spcAft>
        <a:buBlip>
          <a:blip r:embed="rId17"/>
        </a:buBlip>
        <a:defRPr sz="1600">
          <a:solidFill>
            <a:schemeClr val="tx2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3738" y="47625"/>
            <a:ext cx="7950200" cy="7635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  <a:endParaRPr lang="en-US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4338" y="1047750"/>
            <a:ext cx="8248650" cy="497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  <a:endParaRPr lang="en-US" smtClean="0"/>
          </a:p>
          <a:p>
            <a:pPr lvl="1"/>
            <a:r>
              <a:rPr lang="he-IL" smtClean="0"/>
              <a:t>רמה שנייה</a:t>
            </a:r>
            <a:endParaRPr lang="en-US" smtClean="0"/>
          </a:p>
          <a:p>
            <a:pPr lvl="2"/>
            <a:r>
              <a:rPr lang="he-IL" smtClean="0"/>
              <a:t>רמה שלישית</a:t>
            </a:r>
            <a:endParaRPr lang="en-US" smtClean="0"/>
          </a:p>
          <a:p>
            <a:pPr lvl="3"/>
            <a:r>
              <a:rPr lang="he-IL" smtClean="0"/>
              <a:t>רמה רביעית</a:t>
            </a:r>
            <a:endParaRPr lang="en-US" smtClean="0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57963"/>
            <a:ext cx="465138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7D7EC62-6163-4588-8B82-9989CA493BC2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0" r:id="rId1"/>
    <p:sldLayoutId id="2147484191" r:id="rId2"/>
    <p:sldLayoutId id="2147484192" r:id="rId3"/>
    <p:sldLayoutId id="2147484193" r:id="rId4"/>
    <p:sldLayoutId id="2147484194" r:id="rId5"/>
    <p:sldLayoutId id="2147484195" r:id="rId6"/>
    <p:sldLayoutId id="2147484196" r:id="rId7"/>
    <p:sldLayoutId id="2147484197" r:id="rId8"/>
    <p:sldLayoutId id="2147484198" r:id="rId9"/>
    <p:sldLayoutId id="2147484199" r:id="rId10"/>
    <p:sldLayoutId id="214748420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70000"/>
        </a:spcBef>
        <a:spcAft>
          <a:spcPct val="0"/>
        </a:spcAft>
        <a:buClr>
          <a:srgbClr val="00502C"/>
        </a:buClr>
        <a:buFont typeface="Wingdings" pitchFamily="2" charset="2"/>
        <a:buBlip>
          <a:blip r:embed="rId14"/>
        </a:buBlip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70000"/>
        </a:spcBef>
        <a:spcAft>
          <a:spcPct val="0"/>
        </a:spcAft>
        <a:buClr>
          <a:srgbClr val="007F47"/>
        </a:buClr>
        <a:buFont typeface="Wingdings" pitchFamily="2" charset="2"/>
        <a:buBlip>
          <a:blip r:embed="rId15"/>
        </a:buBlip>
        <a:defRPr sz="2000">
          <a:solidFill>
            <a:schemeClr val="tx2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70000"/>
        </a:spcBef>
        <a:spcAft>
          <a:spcPct val="0"/>
        </a:spcAft>
        <a:buClr>
          <a:srgbClr val="777777"/>
        </a:buClr>
        <a:buFont typeface="Wingdings" pitchFamily="2" charset="2"/>
        <a:buBlip>
          <a:blip r:embed="rId16"/>
        </a:buBlip>
        <a:defRPr>
          <a:solidFill>
            <a:schemeClr val="tx2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70000"/>
        </a:spcBef>
        <a:spcAft>
          <a:spcPct val="0"/>
        </a:spcAft>
        <a:buBlip>
          <a:blip r:embed="rId17"/>
        </a:buBlip>
        <a:defRPr sz="1600">
          <a:solidFill>
            <a:schemeClr val="tx2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7D7EC62-6163-4588-8B82-9989CA493BC2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3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7" r:id="rId6"/>
    <p:sldLayoutId id="2147484208" r:id="rId7"/>
    <p:sldLayoutId id="2147484209" r:id="rId8"/>
    <p:sldLayoutId id="2147484210" r:id="rId9"/>
    <p:sldLayoutId id="2147484211" r:id="rId10"/>
    <p:sldLayoutId id="214748421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DABC2-A48F-4B22-B6CF-361AC4A243F7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7D7EC62-6163-4588-8B82-9989CA493BC2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9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16" r:id="rId3"/>
    <p:sldLayoutId id="2147484217" r:id="rId4"/>
    <p:sldLayoutId id="2147484218" r:id="rId5"/>
    <p:sldLayoutId id="2147484219" r:id="rId6"/>
    <p:sldLayoutId id="2147484220" r:id="rId7"/>
    <p:sldLayoutId id="2147484221" r:id="rId8"/>
    <p:sldLayoutId id="2147484222" r:id="rId9"/>
    <p:sldLayoutId id="2147484223" r:id="rId10"/>
    <p:sldLayoutId id="214748422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3738" y="47625"/>
            <a:ext cx="7950200" cy="7635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  <a:endParaRPr lang="en-US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4338" y="1047750"/>
            <a:ext cx="8248650" cy="497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  <a:endParaRPr lang="en-US" smtClean="0"/>
          </a:p>
          <a:p>
            <a:pPr lvl="1"/>
            <a:r>
              <a:rPr lang="he-IL" smtClean="0"/>
              <a:t>רמה שנייה</a:t>
            </a:r>
            <a:endParaRPr lang="en-US" smtClean="0"/>
          </a:p>
          <a:p>
            <a:pPr lvl="2"/>
            <a:r>
              <a:rPr lang="he-IL" smtClean="0"/>
              <a:t>רמה שלישית</a:t>
            </a:r>
            <a:endParaRPr lang="en-US" smtClean="0"/>
          </a:p>
          <a:p>
            <a:pPr lvl="3"/>
            <a:r>
              <a:rPr lang="he-IL" smtClean="0"/>
              <a:t>רמה רביעית</a:t>
            </a:r>
            <a:endParaRPr lang="en-US" smtClean="0"/>
          </a:p>
        </p:txBody>
      </p:sp>
      <p:sp>
        <p:nvSpPr>
          <p:cNvPr id="166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57963"/>
            <a:ext cx="465138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08C71A-E5A4-4A0D-A03A-5CF84D05D01D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70000"/>
        </a:spcBef>
        <a:spcAft>
          <a:spcPct val="0"/>
        </a:spcAft>
        <a:buClr>
          <a:srgbClr val="00502C"/>
        </a:buClr>
        <a:buFont typeface="Wingdings" pitchFamily="2" charset="2"/>
        <a:buBlip>
          <a:blip r:embed="rId14"/>
        </a:buBlip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70000"/>
        </a:spcBef>
        <a:spcAft>
          <a:spcPct val="0"/>
        </a:spcAft>
        <a:buClr>
          <a:srgbClr val="007F47"/>
        </a:buClr>
        <a:buFont typeface="Wingdings" pitchFamily="2" charset="2"/>
        <a:buBlip>
          <a:blip r:embed="rId15"/>
        </a:buBlip>
        <a:defRPr sz="2000">
          <a:solidFill>
            <a:schemeClr val="tx2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70000"/>
        </a:spcBef>
        <a:spcAft>
          <a:spcPct val="0"/>
        </a:spcAft>
        <a:buClr>
          <a:srgbClr val="777777"/>
        </a:buClr>
        <a:buFont typeface="Wingdings" pitchFamily="2" charset="2"/>
        <a:buBlip>
          <a:blip r:embed="rId16"/>
        </a:buBlip>
        <a:defRPr>
          <a:solidFill>
            <a:schemeClr val="tx2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70000"/>
        </a:spcBef>
        <a:spcAft>
          <a:spcPct val="0"/>
        </a:spcAft>
        <a:buBlip>
          <a:blip r:embed="rId17"/>
        </a:buBlip>
        <a:defRPr sz="1600">
          <a:solidFill>
            <a:schemeClr val="tx2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3738" y="47625"/>
            <a:ext cx="7950200" cy="7635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  <a:endParaRPr lang="en-US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4338" y="1047750"/>
            <a:ext cx="8248650" cy="497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  <a:endParaRPr lang="en-US" smtClean="0"/>
          </a:p>
          <a:p>
            <a:pPr lvl="1"/>
            <a:r>
              <a:rPr lang="he-IL" smtClean="0"/>
              <a:t>רמה שנייה</a:t>
            </a:r>
            <a:endParaRPr lang="en-US" smtClean="0"/>
          </a:p>
          <a:p>
            <a:pPr lvl="2"/>
            <a:r>
              <a:rPr lang="he-IL" smtClean="0"/>
              <a:t>רמה שלישית</a:t>
            </a:r>
            <a:endParaRPr lang="en-US" smtClean="0"/>
          </a:p>
          <a:p>
            <a:pPr lvl="3"/>
            <a:r>
              <a:rPr lang="he-IL" smtClean="0"/>
              <a:t>רמה רביעית</a:t>
            </a:r>
            <a:endParaRPr lang="en-US" smtClean="0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57963"/>
            <a:ext cx="465138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4956B11-367A-4D33-AB00-B4879D6FAFA9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70000"/>
        </a:spcBef>
        <a:spcAft>
          <a:spcPct val="0"/>
        </a:spcAft>
        <a:buClr>
          <a:srgbClr val="00502C"/>
        </a:buClr>
        <a:buFont typeface="Wingdings" pitchFamily="2" charset="2"/>
        <a:buBlip>
          <a:blip r:embed="rId14"/>
        </a:buBlip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70000"/>
        </a:spcBef>
        <a:spcAft>
          <a:spcPct val="0"/>
        </a:spcAft>
        <a:buClr>
          <a:srgbClr val="007F47"/>
        </a:buClr>
        <a:buFont typeface="Wingdings" pitchFamily="2" charset="2"/>
        <a:buBlip>
          <a:blip r:embed="rId15"/>
        </a:buBlip>
        <a:defRPr sz="2000">
          <a:solidFill>
            <a:schemeClr val="tx2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70000"/>
        </a:spcBef>
        <a:spcAft>
          <a:spcPct val="0"/>
        </a:spcAft>
        <a:buClr>
          <a:srgbClr val="777777"/>
        </a:buClr>
        <a:buFont typeface="Wingdings" pitchFamily="2" charset="2"/>
        <a:buBlip>
          <a:blip r:embed="rId16"/>
        </a:buBlip>
        <a:defRPr>
          <a:solidFill>
            <a:schemeClr val="tx2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70000"/>
        </a:spcBef>
        <a:spcAft>
          <a:spcPct val="0"/>
        </a:spcAft>
        <a:buBlip>
          <a:blip r:embed="rId17"/>
        </a:buBlip>
        <a:defRPr sz="1600">
          <a:solidFill>
            <a:schemeClr val="tx2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3738" y="47625"/>
            <a:ext cx="7950200" cy="7635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  <a:endParaRPr lang="en-US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4338" y="1047750"/>
            <a:ext cx="8248650" cy="497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  <a:endParaRPr lang="en-US" smtClean="0"/>
          </a:p>
          <a:p>
            <a:pPr lvl="1"/>
            <a:r>
              <a:rPr lang="he-IL" smtClean="0"/>
              <a:t>רמה שנייה</a:t>
            </a:r>
            <a:endParaRPr lang="en-US" smtClean="0"/>
          </a:p>
          <a:p>
            <a:pPr lvl="2"/>
            <a:r>
              <a:rPr lang="he-IL" smtClean="0"/>
              <a:t>רמה שלישית</a:t>
            </a:r>
            <a:endParaRPr lang="en-US" smtClean="0"/>
          </a:p>
          <a:p>
            <a:pPr lvl="3"/>
            <a:r>
              <a:rPr lang="he-IL" smtClean="0"/>
              <a:t>רמה רביעית</a:t>
            </a:r>
            <a:endParaRPr lang="en-US" smtClean="0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57963"/>
            <a:ext cx="465138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A35EE53-6B83-450E-9FB2-6AC484684FCC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70000"/>
        </a:spcBef>
        <a:spcAft>
          <a:spcPct val="0"/>
        </a:spcAft>
        <a:buClr>
          <a:srgbClr val="00502C"/>
        </a:buClr>
        <a:buFont typeface="Wingdings" pitchFamily="2" charset="2"/>
        <a:buBlip>
          <a:blip r:embed="rId14"/>
        </a:buBlip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70000"/>
        </a:spcBef>
        <a:spcAft>
          <a:spcPct val="0"/>
        </a:spcAft>
        <a:buClr>
          <a:srgbClr val="007F47"/>
        </a:buClr>
        <a:buFont typeface="Wingdings" pitchFamily="2" charset="2"/>
        <a:buBlip>
          <a:blip r:embed="rId15"/>
        </a:buBlip>
        <a:defRPr sz="2000">
          <a:solidFill>
            <a:schemeClr val="tx2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70000"/>
        </a:spcBef>
        <a:spcAft>
          <a:spcPct val="0"/>
        </a:spcAft>
        <a:buClr>
          <a:srgbClr val="777777"/>
        </a:buClr>
        <a:buFont typeface="Wingdings" pitchFamily="2" charset="2"/>
        <a:buBlip>
          <a:blip r:embed="rId16"/>
        </a:buBlip>
        <a:defRPr>
          <a:solidFill>
            <a:schemeClr val="tx2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70000"/>
        </a:spcBef>
        <a:spcAft>
          <a:spcPct val="0"/>
        </a:spcAft>
        <a:buBlip>
          <a:blip r:embed="rId17"/>
        </a:buBlip>
        <a:defRPr sz="1600">
          <a:solidFill>
            <a:schemeClr val="tx2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3738" y="47625"/>
            <a:ext cx="7950200" cy="7635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  <a:endParaRPr lang="en-US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4338" y="1047750"/>
            <a:ext cx="8248650" cy="497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  <a:endParaRPr lang="en-US" smtClean="0"/>
          </a:p>
          <a:p>
            <a:pPr lvl="1"/>
            <a:r>
              <a:rPr lang="he-IL" smtClean="0"/>
              <a:t>רמה שנייה</a:t>
            </a:r>
            <a:endParaRPr lang="en-US" smtClean="0"/>
          </a:p>
          <a:p>
            <a:pPr lvl="2"/>
            <a:r>
              <a:rPr lang="he-IL" smtClean="0"/>
              <a:t>רמה שלישית</a:t>
            </a:r>
            <a:endParaRPr lang="en-US" smtClean="0"/>
          </a:p>
          <a:p>
            <a:pPr lvl="3"/>
            <a:r>
              <a:rPr lang="he-IL" smtClean="0"/>
              <a:t>רמה רביעית</a:t>
            </a:r>
            <a:endParaRPr lang="en-US" smtClean="0"/>
          </a:p>
        </p:txBody>
      </p:sp>
      <p:sp>
        <p:nvSpPr>
          <p:cNvPr id="166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57963"/>
            <a:ext cx="465138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08C71A-E5A4-4A0D-A03A-5CF84D05D01D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70000"/>
        </a:spcBef>
        <a:spcAft>
          <a:spcPct val="0"/>
        </a:spcAft>
        <a:buClr>
          <a:srgbClr val="00502C"/>
        </a:buClr>
        <a:buFont typeface="Wingdings" pitchFamily="2" charset="2"/>
        <a:buBlip>
          <a:blip r:embed="rId14"/>
        </a:buBlip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70000"/>
        </a:spcBef>
        <a:spcAft>
          <a:spcPct val="0"/>
        </a:spcAft>
        <a:buClr>
          <a:srgbClr val="007F47"/>
        </a:buClr>
        <a:buFont typeface="Wingdings" pitchFamily="2" charset="2"/>
        <a:buBlip>
          <a:blip r:embed="rId15"/>
        </a:buBlip>
        <a:defRPr sz="2000">
          <a:solidFill>
            <a:schemeClr val="tx2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70000"/>
        </a:spcBef>
        <a:spcAft>
          <a:spcPct val="0"/>
        </a:spcAft>
        <a:buClr>
          <a:srgbClr val="777777"/>
        </a:buClr>
        <a:buFont typeface="Wingdings" pitchFamily="2" charset="2"/>
        <a:buBlip>
          <a:blip r:embed="rId16"/>
        </a:buBlip>
        <a:defRPr>
          <a:solidFill>
            <a:schemeClr val="tx2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70000"/>
        </a:spcBef>
        <a:spcAft>
          <a:spcPct val="0"/>
        </a:spcAft>
        <a:buBlip>
          <a:blip r:embed="rId17"/>
        </a:buBlip>
        <a:defRPr sz="1600">
          <a:solidFill>
            <a:schemeClr val="tx2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3738" y="47625"/>
            <a:ext cx="7950200" cy="7635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  <a:endParaRPr lang="en-US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4338" y="1047750"/>
            <a:ext cx="8248650" cy="497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  <a:endParaRPr lang="en-US" smtClean="0"/>
          </a:p>
          <a:p>
            <a:pPr lvl="1"/>
            <a:r>
              <a:rPr lang="he-IL" smtClean="0"/>
              <a:t>רמה שנייה</a:t>
            </a:r>
            <a:endParaRPr lang="en-US" smtClean="0"/>
          </a:p>
          <a:p>
            <a:pPr lvl="2"/>
            <a:r>
              <a:rPr lang="he-IL" smtClean="0"/>
              <a:t>רמה שלישית</a:t>
            </a:r>
            <a:endParaRPr lang="en-US" smtClean="0"/>
          </a:p>
          <a:p>
            <a:pPr lvl="3"/>
            <a:r>
              <a:rPr lang="he-IL" smtClean="0"/>
              <a:t>רמה רביעית</a:t>
            </a:r>
            <a:endParaRPr lang="en-US" smtClean="0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57963"/>
            <a:ext cx="465138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7D7EC62-6163-4588-8B82-9989CA493BC2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8" r:id="rId1"/>
    <p:sldLayoutId id="2147484119" r:id="rId2"/>
    <p:sldLayoutId id="2147484120" r:id="rId3"/>
    <p:sldLayoutId id="2147484121" r:id="rId4"/>
    <p:sldLayoutId id="2147484122" r:id="rId5"/>
    <p:sldLayoutId id="2147484123" r:id="rId6"/>
    <p:sldLayoutId id="2147484124" r:id="rId7"/>
    <p:sldLayoutId id="2147484125" r:id="rId8"/>
    <p:sldLayoutId id="2147484126" r:id="rId9"/>
    <p:sldLayoutId id="2147484127" r:id="rId10"/>
    <p:sldLayoutId id="214748412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70000"/>
        </a:spcBef>
        <a:spcAft>
          <a:spcPct val="0"/>
        </a:spcAft>
        <a:buClr>
          <a:srgbClr val="00502C"/>
        </a:buClr>
        <a:buFont typeface="Wingdings" pitchFamily="2" charset="2"/>
        <a:buBlip>
          <a:blip r:embed="rId14"/>
        </a:buBlip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70000"/>
        </a:spcBef>
        <a:spcAft>
          <a:spcPct val="0"/>
        </a:spcAft>
        <a:buClr>
          <a:srgbClr val="007F47"/>
        </a:buClr>
        <a:buFont typeface="Wingdings" pitchFamily="2" charset="2"/>
        <a:buBlip>
          <a:blip r:embed="rId15"/>
        </a:buBlip>
        <a:defRPr sz="2000">
          <a:solidFill>
            <a:schemeClr val="tx2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70000"/>
        </a:spcBef>
        <a:spcAft>
          <a:spcPct val="0"/>
        </a:spcAft>
        <a:buClr>
          <a:srgbClr val="777777"/>
        </a:buClr>
        <a:buFont typeface="Wingdings" pitchFamily="2" charset="2"/>
        <a:buBlip>
          <a:blip r:embed="rId16"/>
        </a:buBlip>
        <a:defRPr>
          <a:solidFill>
            <a:schemeClr val="tx2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70000"/>
        </a:spcBef>
        <a:spcAft>
          <a:spcPct val="0"/>
        </a:spcAft>
        <a:buBlip>
          <a:blip r:embed="rId17"/>
        </a:buBlip>
        <a:defRPr sz="1600">
          <a:solidFill>
            <a:schemeClr val="tx2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3738" y="47625"/>
            <a:ext cx="7950200" cy="7635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  <a:endParaRPr lang="en-US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4338" y="1047750"/>
            <a:ext cx="8248650" cy="497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  <a:endParaRPr lang="en-US" smtClean="0"/>
          </a:p>
          <a:p>
            <a:pPr lvl="1"/>
            <a:r>
              <a:rPr lang="he-IL" smtClean="0"/>
              <a:t>רמה שנייה</a:t>
            </a:r>
            <a:endParaRPr lang="en-US" smtClean="0"/>
          </a:p>
          <a:p>
            <a:pPr lvl="2"/>
            <a:r>
              <a:rPr lang="he-IL" smtClean="0"/>
              <a:t>רמה שלישית</a:t>
            </a:r>
            <a:endParaRPr lang="en-US" smtClean="0"/>
          </a:p>
          <a:p>
            <a:pPr lvl="3"/>
            <a:r>
              <a:rPr lang="he-IL" smtClean="0"/>
              <a:t>רמה רביעית</a:t>
            </a:r>
            <a:endParaRPr lang="en-US" smtClean="0"/>
          </a:p>
        </p:txBody>
      </p:sp>
      <p:sp>
        <p:nvSpPr>
          <p:cNvPr id="166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57963"/>
            <a:ext cx="465138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08C71A-E5A4-4A0D-A03A-5CF84D05D01D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70000"/>
        </a:spcBef>
        <a:spcAft>
          <a:spcPct val="0"/>
        </a:spcAft>
        <a:buClr>
          <a:srgbClr val="00502C"/>
        </a:buClr>
        <a:buFont typeface="Wingdings" pitchFamily="2" charset="2"/>
        <a:buBlip>
          <a:blip r:embed="rId14"/>
        </a:buBlip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70000"/>
        </a:spcBef>
        <a:spcAft>
          <a:spcPct val="0"/>
        </a:spcAft>
        <a:buClr>
          <a:srgbClr val="007F47"/>
        </a:buClr>
        <a:buFont typeface="Wingdings" pitchFamily="2" charset="2"/>
        <a:buBlip>
          <a:blip r:embed="rId15"/>
        </a:buBlip>
        <a:defRPr sz="2000">
          <a:solidFill>
            <a:schemeClr val="tx2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70000"/>
        </a:spcBef>
        <a:spcAft>
          <a:spcPct val="0"/>
        </a:spcAft>
        <a:buClr>
          <a:srgbClr val="777777"/>
        </a:buClr>
        <a:buFont typeface="Wingdings" pitchFamily="2" charset="2"/>
        <a:buBlip>
          <a:blip r:embed="rId16"/>
        </a:buBlip>
        <a:defRPr>
          <a:solidFill>
            <a:schemeClr val="tx2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70000"/>
        </a:spcBef>
        <a:spcAft>
          <a:spcPct val="0"/>
        </a:spcAft>
        <a:buBlip>
          <a:blip r:embed="rId17"/>
        </a:buBlip>
        <a:defRPr sz="1600">
          <a:solidFill>
            <a:schemeClr val="tx2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3738" y="47625"/>
            <a:ext cx="7950200" cy="7635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  <a:endParaRPr lang="en-US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4338" y="1047750"/>
            <a:ext cx="8248650" cy="497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  <a:endParaRPr lang="en-US" smtClean="0"/>
          </a:p>
          <a:p>
            <a:pPr lvl="1"/>
            <a:r>
              <a:rPr lang="he-IL" smtClean="0"/>
              <a:t>רמה שנייה</a:t>
            </a:r>
            <a:endParaRPr lang="en-US" smtClean="0"/>
          </a:p>
          <a:p>
            <a:pPr lvl="2"/>
            <a:r>
              <a:rPr lang="he-IL" smtClean="0"/>
              <a:t>רמה שלישית</a:t>
            </a:r>
            <a:endParaRPr lang="en-US" smtClean="0"/>
          </a:p>
          <a:p>
            <a:pPr lvl="3"/>
            <a:r>
              <a:rPr lang="he-IL" smtClean="0"/>
              <a:t>רמה רביעית</a:t>
            </a:r>
            <a:endParaRPr lang="en-US" smtClean="0"/>
          </a:p>
        </p:txBody>
      </p:sp>
      <p:sp>
        <p:nvSpPr>
          <p:cNvPr id="166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57963"/>
            <a:ext cx="465138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7EC738A-360F-4A72-A777-B50863B26165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70000"/>
        </a:spcBef>
        <a:spcAft>
          <a:spcPct val="0"/>
        </a:spcAft>
        <a:buClr>
          <a:srgbClr val="00502C"/>
        </a:buClr>
        <a:buFont typeface="Wingdings" pitchFamily="2" charset="2"/>
        <a:buBlip>
          <a:blip r:embed="rId14"/>
        </a:buBlip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70000"/>
        </a:spcBef>
        <a:spcAft>
          <a:spcPct val="0"/>
        </a:spcAft>
        <a:buClr>
          <a:srgbClr val="007F47"/>
        </a:buClr>
        <a:buFont typeface="Wingdings" pitchFamily="2" charset="2"/>
        <a:buBlip>
          <a:blip r:embed="rId15"/>
        </a:buBlip>
        <a:defRPr sz="2000">
          <a:solidFill>
            <a:schemeClr val="tx2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70000"/>
        </a:spcBef>
        <a:spcAft>
          <a:spcPct val="0"/>
        </a:spcAft>
        <a:buClr>
          <a:srgbClr val="777777"/>
        </a:buClr>
        <a:buFont typeface="Wingdings" pitchFamily="2" charset="2"/>
        <a:buBlip>
          <a:blip r:embed="rId16"/>
        </a:buBlip>
        <a:defRPr>
          <a:solidFill>
            <a:schemeClr val="tx2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70000"/>
        </a:spcBef>
        <a:spcAft>
          <a:spcPct val="0"/>
        </a:spcAft>
        <a:buBlip>
          <a:blip r:embed="rId17"/>
        </a:buBlip>
        <a:defRPr sz="1600">
          <a:solidFill>
            <a:schemeClr val="tx2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3738" y="47625"/>
            <a:ext cx="7950200" cy="7635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  <a:endParaRPr lang="en-US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4338" y="1047750"/>
            <a:ext cx="8248650" cy="497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  <a:endParaRPr lang="en-US" smtClean="0"/>
          </a:p>
          <a:p>
            <a:pPr lvl="1"/>
            <a:r>
              <a:rPr lang="he-IL" smtClean="0"/>
              <a:t>רמה שנייה</a:t>
            </a:r>
            <a:endParaRPr lang="en-US" smtClean="0"/>
          </a:p>
          <a:p>
            <a:pPr lvl="2"/>
            <a:r>
              <a:rPr lang="he-IL" smtClean="0"/>
              <a:t>רמה שלישית</a:t>
            </a:r>
            <a:endParaRPr lang="en-US" smtClean="0"/>
          </a:p>
          <a:p>
            <a:pPr lvl="3"/>
            <a:r>
              <a:rPr lang="he-IL" smtClean="0"/>
              <a:t>רמה רביעית</a:t>
            </a:r>
            <a:endParaRPr lang="en-US" smtClean="0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57963"/>
            <a:ext cx="465138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000">
                <a:solidFill>
                  <a:schemeClr val="tx2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F8DAF77-3699-47F3-A4E3-0B9A02AC9709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70000"/>
        </a:spcBef>
        <a:spcAft>
          <a:spcPct val="0"/>
        </a:spcAft>
        <a:buClr>
          <a:srgbClr val="00502C"/>
        </a:buClr>
        <a:buFont typeface="Wingdings" pitchFamily="2" charset="2"/>
        <a:buBlip>
          <a:blip r:embed="rId14"/>
        </a:buBlip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70000"/>
        </a:spcBef>
        <a:spcAft>
          <a:spcPct val="0"/>
        </a:spcAft>
        <a:buClr>
          <a:srgbClr val="007F47"/>
        </a:buClr>
        <a:buFont typeface="Wingdings" pitchFamily="2" charset="2"/>
        <a:buBlip>
          <a:blip r:embed="rId15"/>
        </a:buBlip>
        <a:defRPr sz="2000">
          <a:solidFill>
            <a:schemeClr val="tx2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70000"/>
        </a:spcBef>
        <a:spcAft>
          <a:spcPct val="0"/>
        </a:spcAft>
        <a:buClr>
          <a:srgbClr val="777777"/>
        </a:buClr>
        <a:buFont typeface="Wingdings" pitchFamily="2" charset="2"/>
        <a:buBlip>
          <a:blip r:embed="rId16"/>
        </a:buBlip>
        <a:defRPr>
          <a:solidFill>
            <a:schemeClr val="tx2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70000"/>
        </a:spcBef>
        <a:spcAft>
          <a:spcPct val="0"/>
        </a:spcAft>
        <a:buBlip>
          <a:blip r:embed="rId17"/>
        </a:buBlip>
        <a:defRPr sz="1600">
          <a:solidFill>
            <a:schemeClr val="tx2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1600">
          <a:solidFill>
            <a:srgbClr val="004574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15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1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9.xml"/><Relationship Id="rId4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9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5.xml"/><Relationship Id="rId5" Type="http://schemas.openxmlformats.org/officeDocument/2006/relationships/image" Target="../media/image11.pn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5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jpe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46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TextBox 1"/>
          <p:cNvSpPr txBox="1">
            <a:spLocks noChangeArrowheads="1"/>
          </p:cNvSpPr>
          <p:nvPr/>
        </p:nvSpPr>
        <p:spPr bwMode="auto">
          <a:xfrm>
            <a:off x="-207827" y="137235"/>
            <a:ext cx="940674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 u="sng" dirty="0"/>
              <a:t>Understanding cancer phenomena using a thermodynamic-based approach</a:t>
            </a:r>
            <a:endParaRPr lang="en-US" sz="2000" dirty="0"/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</a:rPr>
              <a:t>(</a:t>
            </a:r>
            <a:r>
              <a:rPr lang="en-US" sz="2000" b="1" dirty="0">
                <a:solidFill>
                  <a:srgbClr val="000000"/>
                </a:solidFill>
              </a:rPr>
              <a:t>GBM) tumors</a:t>
            </a: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1497349" y="1475205"/>
            <a:ext cx="63276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FFC000"/>
                </a:solidFill>
              </a:rPr>
              <a:t>Nataly Kravchenko-Balasha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FFC000"/>
                </a:solidFill>
              </a:rPr>
              <a:t>The Hebrew University of Jerusalem</a:t>
            </a:r>
          </a:p>
        </p:txBody>
      </p:sp>
      <p:sp>
        <p:nvSpPr>
          <p:cNvPr id="2" name="Rectangle 1"/>
          <p:cNvSpPr/>
          <p:nvPr/>
        </p:nvSpPr>
        <p:spPr>
          <a:xfrm>
            <a:off x="513150" y="219075"/>
            <a:ext cx="81438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Using information theory to </a:t>
            </a:r>
            <a:r>
              <a:rPr lang="en-US" sz="2400" b="1" dirty="0">
                <a:solidFill>
                  <a:schemeClr val="bg1"/>
                </a:solidFill>
              </a:rPr>
              <a:t>predict </a:t>
            </a:r>
            <a:r>
              <a:rPr lang="en-US" sz="2400" b="1" dirty="0" smtClean="0">
                <a:solidFill>
                  <a:schemeClr val="bg1"/>
                </a:solidFill>
              </a:rPr>
              <a:t>cancer patient specific drug combinations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E58495C-8590-4EC6-977D-07C2168D853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1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16"/>
          <a:stretch/>
        </p:blipFill>
        <p:spPr>
          <a:xfrm>
            <a:off x="8013031" y="5634466"/>
            <a:ext cx="874865" cy="1087009"/>
          </a:xfrm>
          <a:prstGeom prst="rect">
            <a:avLst/>
          </a:prstGeom>
        </p:spPr>
      </p:pic>
      <p:pic>
        <p:nvPicPr>
          <p:cNvPr id="1026" name="Picture 2" descr="Image result for personalized medic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030" y="2668565"/>
            <a:ext cx="4990264" cy="332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47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E58495C-8590-4EC6-977D-07C2168D853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9935" y="365099"/>
            <a:ext cx="7977227" cy="374571"/>
          </a:xfrm>
          <a:prstGeom prst="roundRect">
            <a:avLst/>
          </a:prstGeom>
          <a:gradFill>
            <a:gsLst>
              <a:gs pos="0">
                <a:schemeClr val="accent1">
                  <a:tint val="0"/>
                </a:schemeClr>
              </a:gs>
              <a:gs pos="27000">
                <a:schemeClr val="accent1">
                  <a:tint val="60000"/>
                  <a:satMod val="120000"/>
                </a:schemeClr>
              </a:gs>
              <a:gs pos="100000">
                <a:schemeClr val="accent1">
                  <a:tint val="90000"/>
                  <a:alpha val="100000"/>
                  <a:lumMod val="9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Towards personalized 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medicine : designing patient-specific drug combinations </a:t>
            </a:r>
            <a:endParaRPr lang="en-US" sz="1600" b="1" baseline="30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5330936"/>
            <a:ext cx="8851753" cy="1012462"/>
            <a:chOff x="-25758" y="4654242"/>
            <a:chExt cx="8851753" cy="10124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10897" t="76484" r="670" b="326"/>
            <a:stretch/>
          </p:blipFill>
          <p:spPr>
            <a:xfrm>
              <a:off x="1188823" y="4654242"/>
              <a:ext cx="7637172" cy="1012462"/>
            </a:xfrm>
            <a:prstGeom prst="rect">
              <a:avLst/>
            </a:prstGeom>
            <a:ln w="34925">
              <a:solidFill>
                <a:schemeClr val="accent1">
                  <a:shade val="95000"/>
                  <a:satMod val="105000"/>
                </a:schemeClr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-25758" y="4787045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Suggested </a:t>
              </a:r>
            </a:p>
            <a:p>
              <a:pPr algn="l"/>
              <a:r>
                <a:rPr lang="en-US" dirty="0" smtClean="0"/>
                <a:t>therapy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747" b="22186"/>
          <a:stretch/>
        </p:blipFill>
        <p:spPr>
          <a:xfrm>
            <a:off x="405389" y="912026"/>
            <a:ext cx="8554892" cy="3397393"/>
          </a:xfrm>
          <a:prstGeom prst="rect">
            <a:avLst/>
          </a:prstGeom>
          <a:ln w="34925"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13" name="כותרת משנה 5"/>
          <p:cNvSpPr txBox="1">
            <a:spLocks/>
          </p:cNvSpPr>
          <p:nvPr/>
        </p:nvSpPr>
        <p:spPr>
          <a:xfrm>
            <a:off x="1214581" y="4550256"/>
            <a:ext cx="8057373" cy="476186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spcBef>
                <a:spcPts val="0"/>
              </a:spcBef>
            </a:pPr>
            <a:r>
              <a:rPr lang="en-US" sz="1800" dirty="0" smtClean="0"/>
              <a:t>452 unique barcodes were found in this dataset. This </a:t>
            </a:r>
            <a:r>
              <a:rPr lang="en-US" sz="1800" dirty="0"/>
              <a:t>result suggests  </a:t>
            </a:r>
            <a:r>
              <a:rPr lang="en-US" sz="1800" dirty="0" smtClean="0"/>
              <a:t>that the dataset consists of </a:t>
            </a:r>
            <a:r>
              <a:rPr lang="en-US" sz="1800" b="1" dirty="0" smtClean="0"/>
              <a:t>452 types of cancer</a:t>
            </a:r>
            <a:r>
              <a:rPr lang="en-US" sz="1800" dirty="0" smtClean="0"/>
              <a:t>, rather than only 11!</a:t>
            </a:r>
            <a:endParaRPr lang="he-IL" sz="1800" i="1" dirty="0"/>
          </a:p>
        </p:txBody>
      </p:sp>
    </p:spTree>
    <p:extLst>
      <p:ext uri="{BB962C8B-B14F-4D97-AF65-F5344CB8AC3E}">
        <p14:creationId xmlns:p14="http://schemas.microsoft.com/office/powerpoint/2010/main" val="253625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>
            <a:extLst>
              <a:ext uri="{FF2B5EF4-FFF2-40B4-BE49-F238E27FC236}">
                <a16:creationId xmlns:a16="http://schemas.microsoft.com/office/drawing/2014/main" xmlns="" id="{2FC60D4D-2953-43E2-B3E7-A77BC0E7EA7C}"/>
              </a:ext>
            </a:extLst>
          </p:cNvPr>
          <p:cNvSpPr txBox="1">
            <a:spLocks/>
          </p:cNvSpPr>
          <p:nvPr/>
        </p:nvSpPr>
        <p:spPr>
          <a:xfrm>
            <a:off x="421474" y="58329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Predicting effective drug targets in breast cancer cell lines:</a:t>
            </a:r>
            <a:endParaRPr lang="x-non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88" y="2402017"/>
            <a:ext cx="3555000" cy="18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8649" y="4298758"/>
            <a:ext cx="1736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4OHT- tamoxifen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84733" y="1672129"/>
            <a:ext cx="2427267" cy="5847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Cell-specific imbalances </a:t>
            </a:r>
          </a:p>
          <a:p>
            <a:r>
              <a:rPr lang="en-US" sz="1600" dirty="0" smtClean="0"/>
              <a:t>and suggested inhibitors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84733" y="2305275"/>
            <a:ext cx="2163217" cy="189674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267200" y="1727169"/>
            <a:ext cx="4286250" cy="2771880"/>
            <a:chOff x="3981450" y="945640"/>
            <a:chExt cx="4286250" cy="27718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1450" y="1456270"/>
              <a:ext cx="4286250" cy="226125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981450" y="945640"/>
              <a:ext cx="4286250" cy="33855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The unbalanced network in MDA-MB-231 </a:t>
              </a:r>
              <a:endParaRPr lang="en-US" sz="16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1474" y="5688045"/>
            <a:ext cx="8131976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Resolution of unbalanced networks provides predictions for personalized treatments </a:t>
            </a:r>
            <a:endParaRPr lang="en-US" sz="1600" dirty="0"/>
          </a:p>
        </p:txBody>
      </p:sp>
      <p:pic>
        <p:nvPicPr>
          <p:cNvPr id="15" name="Picture 2" descr="Image result for hebrew university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r="27276"/>
          <a:stretch/>
        </p:blipFill>
        <p:spPr bwMode="auto">
          <a:xfrm>
            <a:off x="8376012" y="83827"/>
            <a:ext cx="551936" cy="99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23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xmlns="" id="{2FC60D4D-2953-43E2-B3E7-A77BC0E7EA7C}"/>
              </a:ext>
            </a:extLst>
          </p:cNvPr>
          <p:cNvSpPr txBox="1">
            <a:spLocks/>
          </p:cNvSpPr>
          <p:nvPr/>
        </p:nvSpPr>
        <p:spPr>
          <a:xfrm>
            <a:off x="224993" y="0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Experimental validation </a:t>
            </a:r>
            <a:endParaRPr lang="x-non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77"/>
          <a:stretch/>
        </p:blipFill>
        <p:spPr>
          <a:xfrm>
            <a:off x="439031" y="3174377"/>
            <a:ext cx="7852501" cy="2669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28" b="31825"/>
          <a:stretch/>
        </p:blipFill>
        <p:spPr>
          <a:xfrm>
            <a:off x="439031" y="609044"/>
            <a:ext cx="7954441" cy="27141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" y="6049926"/>
            <a:ext cx="9144000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Our </a:t>
            </a:r>
            <a:r>
              <a:rPr lang="en-US" dirty="0"/>
              <a:t>predictions indeed worked </a:t>
            </a:r>
            <a:r>
              <a:rPr lang="en-US" dirty="0" smtClean="0"/>
              <a:t>efficiently, even </a:t>
            </a:r>
            <a:r>
              <a:rPr lang="en-US" dirty="0"/>
              <a:t>in triple negative breast cancer cell lines, </a:t>
            </a:r>
            <a:endParaRPr lang="en-US" dirty="0" smtClean="0"/>
          </a:p>
          <a:p>
            <a:pPr algn="l"/>
            <a:r>
              <a:rPr lang="en-US" dirty="0" smtClean="0"/>
              <a:t>for </a:t>
            </a:r>
            <a:r>
              <a:rPr lang="en-US" dirty="0"/>
              <a:t>which targeted therapy is currently unavailable. </a:t>
            </a:r>
            <a:endParaRPr lang="en-US" dirty="0" smtClean="0"/>
          </a:p>
        </p:txBody>
      </p:sp>
      <p:pic>
        <p:nvPicPr>
          <p:cNvPr id="10" name="Picture 2" descr="Image result for hebrew universit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r="27276"/>
          <a:stretch/>
        </p:blipFill>
        <p:spPr bwMode="auto">
          <a:xfrm>
            <a:off x="8376012" y="83827"/>
            <a:ext cx="551936" cy="99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0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3989043"/>
              </p:ext>
            </p:extLst>
          </p:nvPr>
        </p:nvGraphicFramePr>
        <p:xfrm>
          <a:off x="2025521" y="1972082"/>
          <a:ext cx="5816009" cy="3162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12">
            <a:extLst>
              <a:ext uri="{FF2B5EF4-FFF2-40B4-BE49-F238E27FC236}">
                <a16:creationId xmlns:a16="http://schemas.microsoft.com/office/drawing/2014/main" xmlns="" id="{2FC60D4D-2953-43E2-B3E7-A77BC0E7EA7C}"/>
              </a:ext>
            </a:extLst>
          </p:cNvPr>
          <p:cNvSpPr txBox="1">
            <a:spLocks/>
          </p:cNvSpPr>
          <p:nvPr/>
        </p:nvSpPr>
        <p:spPr>
          <a:xfrm>
            <a:off x="224993" y="411938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Experimental validation </a:t>
            </a:r>
            <a:endParaRPr lang="x-none" dirty="0"/>
          </a:p>
        </p:txBody>
      </p:sp>
      <p:pic>
        <p:nvPicPr>
          <p:cNvPr id="4" name="Picture 2" descr="Image result for hebrew universit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r="27276"/>
          <a:stretch/>
        </p:blipFill>
        <p:spPr bwMode="auto">
          <a:xfrm>
            <a:off x="8376012" y="83827"/>
            <a:ext cx="551936" cy="99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592726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The predicted combination works more efficiently than the therapy existing in clinics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7019" y="1368169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MDA-MB-231 breast cancer triple negative 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6" name="Line 9"/>
          <p:cNvSpPr>
            <a:spLocks noChangeShapeType="1"/>
          </p:cNvSpPr>
          <p:nvPr/>
        </p:nvSpPr>
        <p:spPr bwMode="auto">
          <a:xfrm rot="5400000">
            <a:off x="3773509" y="-1138584"/>
            <a:ext cx="0" cy="4681537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27" name="Line 10"/>
          <p:cNvSpPr>
            <a:spLocks noChangeShapeType="1"/>
          </p:cNvSpPr>
          <p:nvPr/>
        </p:nvSpPr>
        <p:spPr bwMode="auto">
          <a:xfrm rot="5400000">
            <a:off x="2917032" y="205581"/>
            <a:ext cx="0" cy="4681537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28" name="Line 12"/>
          <p:cNvSpPr>
            <a:spLocks noChangeShapeType="1"/>
          </p:cNvSpPr>
          <p:nvPr/>
        </p:nvSpPr>
        <p:spPr bwMode="auto">
          <a:xfrm rot="5400000">
            <a:off x="4636775" y="865974"/>
            <a:ext cx="0" cy="4681537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29" name="Line 14"/>
          <p:cNvSpPr>
            <a:spLocks noChangeShapeType="1"/>
          </p:cNvSpPr>
          <p:nvPr/>
        </p:nvSpPr>
        <p:spPr bwMode="auto">
          <a:xfrm rot="5400000">
            <a:off x="4660363" y="1537694"/>
            <a:ext cx="0" cy="4681537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19351" y="157930"/>
            <a:ext cx="8664978" cy="17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/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Recently we validated the approach in MCF10A immortalized cells</a:t>
            </a:r>
            <a:r>
              <a:rPr lang="en-US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:</a:t>
            </a:r>
          </a:p>
          <a:p>
            <a:pPr algn="just" rtl="0">
              <a:lnSpc>
                <a:spcPts val="900"/>
              </a:lnSpc>
            </a:pPr>
            <a:endParaRPr lang="en-US" b="1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algn="just" rtl="0">
              <a:lnSpc>
                <a:spcPts val="0"/>
              </a:lnSpc>
            </a:pPr>
            <a:r>
              <a:rPr lang="en-US" b="1" i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</a:p>
          <a:p>
            <a:pPr algn="just" rtl="0"/>
            <a:r>
              <a:rPr lang="en-US" b="1" i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3. The </a:t>
            </a:r>
            <a:r>
              <a:rPr lang="en-US" b="1" i="1" dirty="0">
                <a:solidFill>
                  <a:schemeClr val="tx2"/>
                </a:solidFill>
                <a:latin typeface="Calibri" panose="020F0502020204030204" pitchFamily="34" charset="0"/>
              </a:rPr>
              <a:t>accurate resolution of unbalanced networks enables the prediction of drug </a:t>
            </a:r>
            <a:r>
              <a:rPr lang="en-US" b="1" i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respons</a:t>
            </a:r>
            <a:r>
              <a:rPr lang="en-US" i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e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Using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surprisal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analysis of the changes in the levels of ~200 tyrosine-phosphorylated proteins in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response to EGF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we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resolved </a:t>
            </a:r>
            <a:r>
              <a:rPr lang="en-US" b="1" dirty="0">
                <a:solidFill>
                  <a:schemeClr val="tx2"/>
                </a:solidFill>
                <a:latin typeface="Calibri" panose="020F0502020204030204" pitchFamily="34" charset="0"/>
              </a:rPr>
              <a:t>an unbalanced </a:t>
            </a:r>
            <a:r>
              <a:rPr lang="en-US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network structure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that occurred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in immortalized breast MCF10A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cells </a:t>
            </a:r>
            <a:endParaRPr lang="en-US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algn="just" rtl="0">
              <a:lnSpc>
                <a:spcPts val="900"/>
              </a:lnSpc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9351" y="5289197"/>
            <a:ext cx="8596484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 rtl="0"/>
            <a:r>
              <a:rPr lang="en-US" b="1" dirty="0" smtClean="0"/>
              <a:t>This result confirms </a:t>
            </a:r>
            <a:r>
              <a:rPr lang="en-US" b="1" dirty="0"/>
              <a:t>the independence of the processes and suggests that in order to reduce the entire imbalance in the system, central proteins from </a:t>
            </a:r>
            <a:r>
              <a:rPr lang="en-US" b="1" i="1" dirty="0"/>
              <a:t>all </a:t>
            </a:r>
            <a:r>
              <a:rPr lang="en-US" b="1" dirty="0"/>
              <a:t>unbalanced processes should be inhibited</a:t>
            </a:r>
            <a:r>
              <a:rPr lang="en-US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253789" y="4189810"/>
            <a:ext cx="55005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0"/>
            <a:r>
              <a:rPr lang="en-US" sz="1600" dirty="0">
                <a:latin typeface="Calibri" panose="020F0502020204030204" pitchFamily="34" charset="0"/>
              </a:rPr>
              <a:t>We confirmed the accuracy of the analysis through the inhibition of the central hubs from the unbalanced process 1- the </a:t>
            </a:r>
            <a:r>
              <a:rPr lang="en-US" sz="1600" dirty="0" err="1">
                <a:latin typeface="Calibri" panose="020F0502020204030204" pitchFamily="34" charset="0"/>
              </a:rPr>
              <a:t>Src</a:t>
            </a:r>
            <a:r>
              <a:rPr lang="en-US" sz="1600" dirty="0">
                <a:latin typeface="Calibri" panose="020F0502020204030204" pitchFamily="34" charset="0"/>
              </a:rPr>
              <a:t> family proteins with </a:t>
            </a:r>
            <a:r>
              <a:rPr lang="en-US" sz="1600" dirty="0" err="1" smtClean="0">
                <a:latin typeface="Calibri" panose="020F0502020204030204" pitchFamily="34" charset="0"/>
              </a:rPr>
              <a:t>Dasatanib</a:t>
            </a:r>
            <a:r>
              <a:rPr lang="en-US" sz="1600" dirty="0">
                <a:latin typeface="Calibri" panose="020F0502020204030204" pitchFamily="34" charset="0"/>
              </a:rPr>
              <a:t>.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  <a:r>
              <a:rPr lang="en-US" sz="1600" i="1" dirty="0">
                <a:latin typeface="Calibri" panose="020F0502020204030204" pitchFamily="34" charset="0"/>
              </a:rPr>
              <a:t>	</a:t>
            </a:r>
            <a:endParaRPr lang="en-US" sz="1600" b="1" dirty="0">
              <a:latin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0489" y="1797500"/>
            <a:ext cx="2867131" cy="2289938"/>
            <a:chOff x="745125" y="3007983"/>
            <a:chExt cx="2252895" cy="182161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265" b="47661"/>
            <a:stretch/>
          </p:blipFill>
          <p:spPr>
            <a:xfrm>
              <a:off x="745125" y="3007983"/>
              <a:ext cx="2252895" cy="1821618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2216624" y="3045956"/>
              <a:ext cx="781396" cy="14589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694" y="1831760"/>
            <a:ext cx="5579167" cy="21131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6263" y="6213403"/>
            <a:ext cx="7730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collaboration with Forest M. White, </a:t>
            </a:r>
            <a:r>
              <a:rPr lang="en-GB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MIT </a:t>
            </a:r>
            <a:r>
              <a:rPr lang="en-GB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Efrat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Flashner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-Abramson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et al.,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en-GB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press</a:t>
            </a:r>
            <a:r>
              <a:rPr lang="en-GB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57180" y="6413059"/>
            <a:ext cx="184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63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758435" y="6377275"/>
            <a:ext cx="2057400" cy="365125"/>
          </a:xfrm>
          <a:noFill/>
        </p:spPr>
        <p:txBody>
          <a:bodyPr/>
          <a:lstStyle/>
          <a:p>
            <a:fld id="{E082A4C5-EDA5-40B7-A114-02771A9B369B}" type="slidenum">
              <a:rPr lang="he-IL" smtClean="0">
                <a:solidFill>
                  <a:schemeClr val="tx1"/>
                </a:solidFill>
              </a:rPr>
              <a:pPr/>
              <a:t>14</a:t>
            </a:fld>
            <a:endParaRPr lang="en-US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0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E58495C-8590-4EC6-977D-07C2168D853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43" y="1363164"/>
            <a:ext cx="4832848" cy="48328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shade val="95000"/>
                <a:satMod val="105000"/>
              </a:schemeClr>
            </a:solidFill>
          </a:ln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779077" y="300442"/>
          <a:ext cx="3287712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1" name="Equation" r:id="rId4" imgW="3340080" imgH="634680" progId="Equation.DSMT4">
                  <p:embed/>
                </p:oleObj>
              </mc:Choice>
              <mc:Fallback>
                <p:oleObj name="Equation" r:id="rId4" imgW="334008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077" y="300442"/>
                        <a:ext cx="3287712" cy="6619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accent1">
                            <a:shade val="95000"/>
                            <a:satMod val="10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71599" y="164235"/>
            <a:ext cx="3575348" cy="646986"/>
          </a:xfrm>
          <a:prstGeom prst="roundRect">
            <a:avLst/>
          </a:prstGeom>
          <a:gradFill>
            <a:gsLst>
              <a:gs pos="0">
                <a:schemeClr val="accent1">
                  <a:tint val="0"/>
                </a:schemeClr>
              </a:gs>
              <a:gs pos="27000">
                <a:schemeClr val="accent1">
                  <a:tint val="60000"/>
                  <a:satMod val="120000"/>
                </a:schemeClr>
              </a:gs>
              <a:gs pos="100000">
                <a:schemeClr val="accent1">
                  <a:tint val="90000"/>
                  <a:alpha val="100000"/>
                  <a:lumMod val="9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rtl="0"/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Summary: Towards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personalized 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medicine</a:t>
            </a:r>
            <a:endParaRPr lang="en-US" sz="1600" b="1" baseline="30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62577" y="17060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31605" y="2718137"/>
            <a:ext cx="353666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Take- home message</a:t>
            </a:r>
            <a:endParaRPr lang="en-GB" sz="2000" dirty="0">
              <a:solidFill>
                <a:srgbClr val="0070C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l"/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Towards 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</a:rPr>
              <a:t>personalized </a:t>
            </a:r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medicine:  </a:t>
            </a:r>
            <a:r>
              <a:rPr lang="en-US" sz="2000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Once </a:t>
            </a: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</a:rPr>
              <a:t>the </a:t>
            </a:r>
            <a:r>
              <a:rPr lang="en-US" sz="2000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information from multiple patients </a:t>
            </a: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</a:rPr>
              <a:t>is transformed into a low-dimensional space, we can provide </a:t>
            </a:r>
            <a:r>
              <a:rPr lang="en-US" sz="2000" i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patient-specific</a:t>
            </a:r>
            <a:r>
              <a:rPr lang="en-US" sz="2000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 unbalanced network structures. These structures can be used to rationally design patient specific drug therapies.</a:t>
            </a:r>
            <a:endParaRPr lang="en-US" sz="2000" dirty="0"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97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92634" y="12140454"/>
            <a:ext cx="2057400" cy="365125"/>
          </a:xfrm>
        </p:spPr>
        <p:txBody>
          <a:bodyPr/>
          <a:lstStyle/>
          <a:p>
            <a:pPr>
              <a:defRPr/>
            </a:pPr>
            <a:fld id="{0E58495C-8590-4EC6-977D-07C2168D853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5106" y="4154259"/>
            <a:ext cx="2824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Thank you !!!!</a:t>
            </a:r>
            <a:endParaRPr lang="en-US" sz="3600" dirty="0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92330" y="0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ts val="400"/>
              </a:spcAft>
            </a:pPr>
            <a:r>
              <a:rPr lang="en-US" sz="2400" b="1" dirty="0" smtClean="0"/>
              <a:t>Acknowledgements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4" r="20574"/>
          <a:stretch/>
        </p:blipFill>
        <p:spPr>
          <a:xfrm>
            <a:off x="50585" y="5109106"/>
            <a:ext cx="1084521" cy="16230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13141" y="608362"/>
            <a:ext cx="5719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Members of my lab at the Hebrew University: 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35937" y="1357937"/>
            <a:ext cx="30317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b="1" dirty="0" smtClean="0">
                <a:latin typeface="+mj-lt"/>
                <a:cs typeface="Arial" panose="020B0604020202020204" pitchFamily="34" charset="0"/>
              </a:rPr>
              <a:t>Dr. ARIEL M. RUBINSTEIN</a:t>
            </a:r>
            <a:endParaRPr lang="en-US" b="1" dirty="0" smtClean="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b="1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Dr. EFRAT FLASHNER- </a:t>
            </a:r>
          </a:p>
          <a:p>
            <a:pPr algn="l" rtl="0"/>
            <a:r>
              <a:rPr lang="en-US" b="1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    ABRAMSON</a:t>
            </a:r>
          </a:p>
          <a:p>
            <a:pPr algn="l" rtl="0"/>
            <a:r>
              <a:rPr lang="en-US" b="1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SWETHA VASUDEVAN </a:t>
            </a:r>
          </a:p>
          <a:p>
            <a:pPr algn="l" rtl="0"/>
            <a:r>
              <a:rPr lang="en-US" b="1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ROSHINA THAPA</a:t>
            </a:r>
          </a:p>
          <a:p>
            <a:pPr algn="l" rtl="0"/>
            <a:r>
              <a:rPr lang="en-US" b="1" dirty="0" smtClean="0">
                <a:latin typeface="+mj-lt"/>
                <a:cs typeface="Arial" panose="020B0604020202020204" pitchFamily="34" charset="0"/>
              </a:rPr>
              <a:t>HEBA ALKHATIB</a:t>
            </a:r>
          </a:p>
          <a:p>
            <a:pPr algn="l" rtl="0"/>
            <a:r>
              <a:rPr lang="en-US" b="1" dirty="0" smtClean="0">
                <a:latin typeface="+mj-lt"/>
                <a:cs typeface="Arial" panose="020B0604020202020204" pitchFamily="34" charset="0"/>
              </a:rPr>
              <a:t>MARIA JUBRAN</a:t>
            </a:r>
          </a:p>
          <a:p>
            <a:pPr algn="l" rtl="0"/>
            <a:r>
              <a:rPr lang="en-US" b="1" dirty="0" smtClean="0">
                <a:latin typeface="+mj-lt"/>
                <a:cs typeface="Arial" panose="020B0604020202020204" pitchFamily="34" charset="0"/>
              </a:rPr>
              <a:t>HILA DAGAN</a:t>
            </a:r>
            <a:endParaRPr lang="en-US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520" y="1211882"/>
            <a:ext cx="3327400" cy="2495550"/>
          </a:xfrm>
          <a:prstGeom prst="rect">
            <a:avLst/>
          </a:prstGeom>
        </p:spPr>
      </p:pic>
      <p:pic>
        <p:nvPicPr>
          <p:cNvPr id="4102" name="Picture 6" descr="Image result for abisch frenk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37" y="5085854"/>
            <a:ext cx="1589369" cy="107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economy.gov.il/RnD/PublishingImages/Logo_720x70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0"/>
          <a:stretch/>
        </p:blipFill>
        <p:spPr bwMode="auto">
          <a:xfrm>
            <a:off x="2856940" y="5315544"/>
            <a:ext cx="245239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yissum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"/>
          <a:stretch/>
        </p:blipFill>
        <p:spPr bwMode="auto">
          <a:xfrm>
            <a:off x="5556507" y="5438085"/>
            <a:ext cx="2257911" cy="67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208501" y="6172371"/>
            <a:ext cx="2491629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Dr.</a:t>
            </a:r>
            <a:r>
              <a:rPr lang="en-GB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Izador</a:t>
            </a:r>
            <a:r>
              <a:rPr lang="en-GB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I. </a:t>
            </a:r>
            <a:r>
              <a:rPr lang="en-GB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Cabakoff</a:t>
            </a:r>
            <a:r>
              <a:rPr lang="en-GB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Research Endowment Fund 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3752792" y="6172371"/>
            <a:ext cx="234230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Antoinette E. and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Herman</a:t>
            </a:r>
          </a:p>
          <a:p>
            <a:pPr algn="l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Boehm Foundation</a:t>
            </a:r>
          </a:p>
        </p:txBody>
      </p:sp>
      <p:pic>
        <p:nvPicPr>
          <p:cNvPr id="16" name="Picture 2" descr="Image result for hebrew universit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r="27276"/>
          <a:stretch/>
        </p:blipFill>
        <p:spPr bwMode="auto">
          <a:xfrm>
            <a:off x="8480787" y="165316"/>
            <a:ext cx="551936" cy="99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897041" y="3801013"/>
            <a:ext cx="46917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b="1" dirty="0" smtClean="0"/>
              <a:t>David Nathanson, UCLA</a:t>
            </a:r>
          </a:p>
          <a:p>
            <a:pPr algn="l" rtl="0"/>
            <a:r>
              <a:rPr lang="en-US" b="1" dirty="0" smtClean="0"/>
              <a:t>Forest </a:t>
            </a:r>
            <a:r>
              <a:rPr lang="en-US" b="1" dirty="0"/>
              <a:t>M. White, MIT, U.S</a:t>
            </a:r>
            <a:r>
              <a:rPr lang="en-US" b="1" dirty="0" smtClean="0"/>
              <a:t>.</a:t>
            </a:r>
          </a:p>
          <a:p>
            <a:pPr algn="l" rtl="0"/>
            <a:r>
              <a:rPr lang="en-US" b="1" dirty="0" smtClean="0"/>
              <a:t>Amir Sonnenblick, Hadassah Hospital</a:t>
            </a:r>
          </a:p>
          <a:p>
            <a:pPr algn="l" rtl="0"/>
            <a:r>
              <a:rPr lang="en-US" b="1" dirty="0" smtClean="0"/>
              <a:t>Carlos Caldas, </a:t>
            </a:r>
            <a:r>
              <a:rPr lang="en-US" b="1" dirty="0"/>
              <a:t>Cancer Research UK </a:t>
            </a:r>
            <a:r>
              <a:rPr lang="en-US" b="1" dirty="0" smtClean="0"/>
              <a:t> </a:t>
            </a:r>
          </a:p>
          <a:p>
            <a:pPr algn="l" rtl="0"/>
            <a:r>
              <a:rPr lang="en-US" b="1" dirty="0" smtClean="0"/>
              <a:t>Cambridge </a:t>
            </a:r>
            <a:r>
              <a:rPr lang="en-US" b="1" dirty="0"/>
              <a:t>Institute</a:t>
            </a:r>
          </a:p>
          <a:p>
            <a:pPr algn="l" rtl="0"/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2" t="20466" r="10349" b="3256"/>
          <a:stretch/>
        </p:blipFill>
        <p:spPr>
          <a:xfrm>
            <a:off x="2528745" y="1193819"/>
            <a:ext cx="3027762" cy="2542079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255" y="6124909"/>
            <a:ext cx="3037745" cy="7330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37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65686" y="6307883"/>
            <a:ext cx="2133600" cy="476250"/>
          </a:xfrm>
        </p:spPr>
        <p:txBody>
          <a:bodyPr/>
          <a:lstStyle/>
          <a:p>
            <a:pPr>
              <a:defRPr/>
            </a:pPr>
            <a:fld id="{692093E8-702B-4E94-A70D-D65F29DAA45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9" name="Picture 2" descr="http://www.pnas.org/content/110/15/E1352/F1.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9" t="2357" r="46121" b="82017"/>
          <a:stretch/>
        </p:blipFill>
        <p:spPr bwMode="auto">
          <a:xfrm>
            <a:off x="1382971" y="771710"/>
            <a:ext cx="236388" cy="205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47239" y="798463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15000</a:t>
            </a:r>
            <a:endParaRPr lang="en-US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730059" y="1599547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1500</a:t>
            </a:r>
            <a:endParaRPr lang="en-US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42759" y="2480322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150</a:t>
            </a:r>
            <a:endParaRPr lang="en-US" sz="1600" b="1" dirty="0"/>
          </a:p>
        </p:txBody>
      </p:sp>
      <p:sp>
        <p:nvSpPr>
          <p:cNvPr id="43" name="Rectangle 42"/>
          <p:cNvSpPr/>
          <p:nvPr/>
        </p:nvSpPr>
        <p:spPr>
          <a:xfrm>
            <a:off x="1071764" y="2866489"/>
            <a:ext cx="792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pEGFR</a:t>
            </a:r>
            <a:endParaRPr lang="en-US" sz="1400" dirty="0"/>
          </a:p>
        </p:txBody>
      </p:sp>
      <p:sp>
        <p:nvSpPr>
          <p:cNvPr id="44" name="Rectangle 43"/>
          <p:cNvSpPr/>
          <p:nvPr/>
        </p:nvSpPr>
        <p:spPr>
          <a:xfrm rot="16200000">
            <a:off x="-814599" y="1613217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protein </a:t>
            </a:r>
            <a:r>
              <a:rPr lang="en-US" b="1" dirty="0" smtClean="0"/>
              <a:t>concentration</a:t>
            </a:r>
            <a:endParaRPr lang="en-US" b="1" dirty="0"/>
          </a:p>
        </p:txBody>
      </p:sp>
      <p:sp>
        <p:nvSpPr>
          <p:cNvPr id="14336" name="TextBox 14335"/>
          <p:cNvSpPr txBox="1"/>
          <p:nvPr/>
        </p:nvSpPr>
        <p:spPr>
          <a:xfrm>
            <a:off x="59611" y="38772"/>
            <a:ext cx="9143999" cy="43088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Analysis of variations in protein levels</a:t>
            </a:r>
            <a:endParaRPr lang="en-US" sz="2200" b="1" dirty="0"/>
          </a:p>
        </p:txBody>
      </p:sp>
      <p:cxnSp>
        <p:nvCxnSpPr>
          <p:cNvPr id="14339" name="Straight Connector 14338"/>
          <p:cNvCxnSpPr/>
          <p:nvPr/>
        </p:nvCxnSpPr>
        <p:spPr>
          <a:xfrm flipH="1">
            <a:off x="1369978" y="771710"/>
            <a:ext cx="12993" cy="20947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utoShape 309"/>
          <p:cNvSpPr>
            <a:spLocks noChangeArrowheads="1"/>
          </p:cNvSpPr>
          <p:nvPr/>
        </p:nvSpPr>
        <p:spPr bwMode="auto">
          <a:xfrm>
            <a:off x="1892627" y="1823359"/>
            <a:ext cx="965343" cy="220598"/>
          </a:xfrm>
          <a:prstGeom prst="rightArrow">
            <a:avLst>
              <a:gd name="adj1" fmla="val 50000"/>
              <a:gd name="adj2" fmla="val 10468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009607" y="715649"/>
            <a:ext cx="5392521" cy="2444901"/>
            <a:chOff x="3009607" y="715649"/>
            <a:chExt cx="5392521" cy="2444901"/>
          </a:xfrm>
        </p:grpSpPr>
        <p:sp>
          <p:nvSpPr>
            <p:cNvPr id="24" name="Text Box 33"/>
            <p:cNvSpPr txBox="1">
              <a:spLocks noChangeArrowheads="1"/>
            </p:cNvSpPr>
            <p:nvPr/>
          </p:nvSpPr>
          <p:spPr bwMode="auto">
            <a:xfrm>
              <a:off x="3446714" y="2678991"/>
              <a:ext cx="22926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 smtClean="0"/>
                <a:t>pEGFR</a:t>
              </a:r>
              <a:r>
                <a:rPr lang="en-US" sz="1600" b="1" dirty="0" smtClean="0"/>
                <a:t> concentration</a:t>
              </a:r>
              <a:endParaRPr lang="en-US" sz="1600" b="1" dirty="0"/>
            </a:p>
          </p:txBody>
        </p:sp>
        <p:sp>
          <p:nvSpPr>
            <p:cNvPr id="25" name="Text Box 34"/>
            <p:cNvSpPr txBox="1">
              <a:spLocks noChangeArrowheads="1"/>
            </p:cNvSpPr>
            <p:nvPr/>
          </p:nvSpPr>
          <p:spPr bwMode="auto">
            <a:xfrm rot="16200000">
              <a:off x="1956433" y="1768823"/>
              <a:ext cx="2444901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/>
                <a:t># of biological samples</a:t>
              </a:r>
              <a:endParaRPr lang="en-US" sz="1600" b="1" dirty="0"/>
            </a:p>
          </p:txBody>
        </p:sp>
        <p:pic>
          <p:nvPicPr>
            <p:cNvPr id="6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73" t="46280" b="7440"/>
            <a:stretch/>
          </p:blipFill>
          <p:spPr bwMode="auto">
            <a:xfrm>
              <a:off x="6009724" y="1197518"/>
              <a:ext cx="2392404" cy="14939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51412" r="55277" b="8602"/>
            <a:stretch/>
          </p:blipFill>
          <p:spPr bwMode="auto">
            <a:xfrm>
              <a:off x="3422490" y="1197519"/>
              <a:ext cx="2418242" cy="14811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2" name="Text Box 33"/>
            <p:cNvSpPr txBox="1">
              <a:spLocks noChangeArrowheads="1"/>
            </p:cNvSpPr>
            <p:nvPr/>
          </p:nvSpPr>
          <p:spPr bwMode="auto">
            <a:xfrm>
              <a:off x="5991671" y="2679220"/>
              <a:ext cx="22926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 smtClean="0"/>
                <a:t>pEGFR</a:t>
              </a:r>
              <a:r>
                <a:rPr lang="en-US" sz="1600" b="1" dirty="0" smtClean="0"/>
                <a:t> concentration</a:t>
              </a:r>
              <a:endParaRPr lang="en-US" sz="1600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58750" y="3341489"/>
            <a:ext cx="3533653" cy="3277609"/>
            <a:chOff x="158750" y="3341489"/>
            <a:chExt cx="3533653" cy="3277609"/>
          </a:xfrm>
        </p:grpSpPr>
        <p:grpSp>
          <p:nvGrpSpPr>
            <p:cNvPr id="14337" name="Group 14336"/>
            <p:cNvGrpSpPr/>
            <p:nvPr/>
          </p:nvGrpSpPr>
          <p:grpSpPr>
            <a:xfrm>
              <a:off x="595744" y="3341489"/>
              <a:ext cx="3096659" cy="2837638"/>
              <a:chOff x="595744" y="3341489"/>
              <a:chExt cx="3096659" cy="2837638"/>
            </a:xfrm>
          </p:grpSpPr>
          <p:pic>
            <p:nvPicPr>
              <p:cNvPr id="4" name="Picture 190" descr="C:\Users\heath\Desktop\kinase correlations copy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59" b="13696"/>
              <a:stretch/>
            </p:blipFill>
            <p:spPr bwMode="auto">
              <a:xfrm>
                <a:off x="595744" y="4183812"/>
                <a:ext cx="3096659" cy="1995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667122" y="3341489"/>
                <a:ext cx="2755368" cy="6463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2. Identify protein-protein relationships</a:t>
                </a:r>
                <a:endParaRPr lang="en-US" sz="2400" b="1" dirty="0"/>
              </a:p>
            </p:txBody>
          </p:sp>
        </p:grpSp>
        <p:sp>
          <p:nvSpPr>
            <p:cNvPr id="45" name="Rectangle 44"/>
            <p:cNvSpPr/>
            <p:nvPr/>
          </p:nvSpPr>
          <p:spPr>
            <a:xfrm rot="16200000">
              <a:off x="-935139" y="5079183"/>
              <a:ext cx="25571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err="1" smtClean="0"/>
                <a:t>pEGFR</a:t>
              </a:r>
              <a:r>
                <a:rPr lang="en-US" b="1" dirty="0" smtClean="0"/>
                <a:t> concentration</a:t>
              </a:r>
              <a:endParaRPr lang="en-US" b="1" dirty="0"/>
            </a:p>
          </p:txBody>
        </p:sp>
        <p:sp>
          <p:nvSpPr>
            <p:cNvPr id="46" name="Text Box 33"/>
            <p:cNvSpPr txBox="1">
              <a:spLocks noChangeArrowheads="1"/>
            </p:cNvSpPr>
            <p:nvPr/>
          </p:nvSpPr>
          <p:spPr bwMode="auto">
            <a:xfrm>
              <a:off x="928855" y="6280544"/>
              <a:ext cx="215475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 smtClean="0"/>
                <a:t>pERK</a:t>
              </a:r>
              <a:r>
                <a:rPr lang="en-US" sz="1600" b="1" dirty="0" smtClean="0"/>
                <a:t> concentration</a:t>
              </a:r>
              <a:endParaRPr lang="en-US" sz="16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29023" y="3036171"/>
            <a:ext cx="5190208" cy="3328684"/>
            <a:chOff x="3868023" y="3017545"/>
            <a:chExt cx="5190208" cy="3328684"/>
          </a:xfrm>
        </p:grpSpPr>
        <p:grpSp>
          <p:nvGrpSpPr>
            <p:cNvPr id="7" name="Group 6"/>
            <p:cNvGrpSpPr/>
            <p:nvPr/>
          </p:nvGrpSpPr>
          <p:grpSpPr>
            <a:xfrm>
              <a:off x="3868023" y="3017545"/>
              <a:ext cx="5190208" cy="3328684"/>
              <a:chOff x="3868023" y="3017545"/>
              <a:chExt cx="5190208" cy="332868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868023" y="3017545"/>
                <a:ext cx="5190208" cy="3328684"/>
                <a:chOff x="3868023" y="3017545"/>
                <a:chExt cx="5190208" cy="3328684"/>
              </a:xfrm>
            </p:grpSpPr>
            <p:grpSp>
              <p:nvGrpSpPr>
                <p:cNvPr id="14353" name="Group 14352"/>
                <p:cNvGrpSpPr/>
                <p:nvPr/>
              </p:nvGrpSpPr>
              <p:grpSpPr>
                <a:xfrm>
                  <a:off x="3868023" y="3017545"/>
                  <a:ext cx="5190208" cy="3328684"/>
                  <a:chOff x="3868023" y="3017545"/>
                  <a:chExt cx="5190208" cy="3328684"/>
                </a:xfrm>
              </p:grpSpPr>
              <p:grpSp>
                <p:nvGrpSpPr>
                  <p:cNvPr id="14341" name="Group 14340"/>
                  <p:cNvGrpSpPr/>
                  <p:nvPr/>
                </p:nvGrpSpPr>
                <p:grpSpPr>
                  <a:xfrm>
                    <a:off x="3868023" y="3017545"/>
                    <a:ext cx="5151425" cy="3328684"/>
                    <a:chOff x="3868023" y="3017545"/>
                    <a:chExt cx="5151425" cy="3328684"/>
                  </a:xfrm>
                </p:grpSpPr>
                <p:grpSp>
                  <p:nvGrpSpPr>
                    <p:cNvPr id="14338" name="Group 14337"/>
                    <p:cNvGrpSpPr/>
                    <p:nvPr/>
                  </p:nvGrpSpPr>
                  <p:grpSpPr>
                    <a:xfrm>
                      <a:off x="3868023" y="3017545"/>
                      <a:ext cx="4744349" cy="3328684"/>
                      <a:chOff x="3868023" y="3017545"/>
                      <a:chExt cx="4744349" cy="3328684"/>
                    </a:xfrm>
                  </p:grpSpPr>
                  <p:sp>
                    <p:nvSpPr>
                      <p:cNvPr id="14" name="AutoShape 30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868023" y="3863334"/>
                        <a:ext cx="965343" cy="220598"/>
                      </a:xfrm>
                      <a:prstGeom prst="rightArrow">
                        <a:avLst>
                          <a:gd name="adj1" fmla="val 50000"/>
                          <a:gd name="adj2" fmla="val 104688"/>
                        </a:avLst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>
                          <a:solidFill>
                            <a:srgbClr val="000000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" name="TextBox 15"/>
                      <p:cNvSpPr txBox="1"/>
                      <p:nvPr/>
                    </p:nvSpPr>
                    <p:spPr>
                      <a:xfrm>
                        <a:off x="4000921" y="5699898"/>
                        <a:ext cx="4611451" cy="64633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:r>
                          <a:rPr lang="en-US" b="1" dirty="0" smtClean="0">
                            <a:solidFill>
                              <a:srgbClr val="000000"/>
                            </a:solidFill>
                          </a:rPr>
                          <a:t>4. Use the matrix to identify biological states of the system</a:t>
                        </a:r>
                        <a:endParaRPr lang="en-US" b="1" dirty="0"/>
                      </a:p>
                    </p:txBody>
                  </p:sp>
                  <p:grpSp>
                    <p:nvGrpSpPr>
                      <p:cNvPr id="47" name="Group 46"/>
                      <p:cNvGrpSpPr/>
                      <p:nvPr/>
                    </p:nvGrpSpPr>
                    <p:grpSpPr>
                      <a:xfrm>
                        <a:off x="4901028" y="3017545"/>
                        <a:ext cx="2513804" cy="2071095"/>
                        <a:chOff x="6928888" y="1675286"/>
                        <a:chExt cx="2214151" cy="1985730"/>
                      </a:xfrm>
                    </p:grpSpPr>
                    <p:pic>
                      <p:nvPicPr>
                        <p:cNvPr id="48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28888" y="1675286"/>
                          <a:ext cx="2077946" cy="19765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  <p:sp>
                      <p:nvSpPr>
                        <p:cNvPr id="49" name="TextBox 48"/>
                        <p:cNvSpPr txBox="1"/>
                        <p:nvPr/>
                      </p:nvSpPr>
                      <p:spPr>
                        <a:xfrm>
                          <a:off x="7686077" y="1792531"/>
                          <a:ext cx="5137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b="1" dirty="0" err="1" smtClean="0"/>
                            <a:t>Akt</a:t>
                          </a:r>
                          <a:endParaRPr lang="en-US" b="1" dirty="0"/>
                        </a:p>
                      </p:txBody>
                    </p:sp>
                    <p:sp>
                      <p:nvSpPr>
                        <p:cNvPr id="50" name="TextBox 49"/>
                        <p:cNvSpPr txBox="1"/>
                        <p:nvPr/>
                      </p:nvSpPr>
                      <p:spPr>
                        <a:xfrm>
                          <a:off x="8243235" y="2031498"/>
                          <a:ext cx="512809" cy="32460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600" b="1" dirty="0" smtClean="0">
                              <a:solidFill>
                                <a:schemeClr val="bg1"/>
                              </a:solidFill>
                            </a:rPr>
                            <a:t>S6K</a:t>
                          </a:r>
                          <a:endParaRPr lang="en-US" sz="1600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51" name="TextBox 50"/>
                        <p:cNvSpPr txBox="1"/>
                        <p:nvPr/>
                      </p:nvSpPr>
                      <p:spPr>
                        <a:xfrm>
                          <a:off x="8059370" y="3336416"/>
                          <a:ext cx="473275" cy="32460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600" b="1" dirty="0" smtClean="0"/>
                            <a:t>p53</a:t>
                          </a:r>
                          <a:endParaRPr lang="en-US" sz="1600" b="1" dirty="0"/>
                        </a:p>
                      </p:txBody>
                    </p:sp>
                    <p:sp>
                      <p:nvSpPr>
                        <p:cNvPr id="52" name="TextBox 51"/>
                        <p:cNvSpPr txBox="1"/>
                        <p:nvPr/>
                      </p:nvSpPr>
                      <p:spPr>
                        <a:xfrm>
                          <a:off x="8600580" y="3005282"/>
                          <a:ext cx="542459" cy="32460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600" b="1" dirty="0" smtClean="0"/>
                            <a:t>ERK</a:t>
                          </a:r>
                          <a:endParaRPr lang="en-US" sz="1600" b="1" dirty="0"/>
                        </a:p>
                      </p:txBody>
                    </p:sp>
                  </p:grpSp>
                  <p:sp>
                    <p:nvSpPr>
                      <p:cNvPr id="55" name="AutoShape 30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947270" y="4952088"/>
                        <a:ext cx="266700" cy="672533"/>
                      </a:xfrm>
                      <a:prstGeom prst="downArrow">
                        <a:avLst>
                          <a:gd name="adj1" fmla="val 50000"/>
                          <a:gd name="adj2" fmla="val 104762"/>
                        </a:avLst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>
                          <a:solidFill>
                            <a:srgbClr val="000000"/>
                          </a:solidFill>
                          <a:latin typeface="Arial" charset="0"/>
                        </a:endParaRPr>
                      </a:p>
                    </p:txBody>
                  </p: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4340" name="Rectangle 14339"/>
                        <p:cNvSpPr/>
                        <p:nvPr/>
                      </p:nvSpPr>
                      <p:spPr>
                        <a:xfrm>
                          <a:off x="6616226" y="4720715"/>
                          <a:ext cx="2403222" cy="738664"/>
                        </a:xfrm>
                        <a:prstGeom prst="rect">
                          <a:avLst/>
                        </a:prstGeom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r>
                            <a:rPr lang="en-US" b="1" dirty="0" smtClean="0">
                              <a:solidFill>
                                <a:srgbClr val="000000"/>
                              </a:solidFill>
                            </a:rPr>
                            <a:t>3. covariance matrix</a:t>
                          </a:r>
                        </a:p>
                        <a:p>
                          <a:pPr algn="ctr"/>
                          <a:r>
                            <a:rPr lang="en-US" b="1" dirty="0" smtClean="0">
                              <a:solidFill>
                                <a:srgbClr val="00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>
                                  <a:latin typeface="Cambria Math"/>
                                </a:rPr>
                                <m:t>𝚺</m:t>
                              </m:r>
                            </m:oMath>
                          </a14:m>
                          <a:endParaRPr lang="en-US" sz="2400" b="1" dirty="0"/>
                        </a:p>
                      </p:txBody>
                    </p:sp>
                  </mc:Choice>
                  <mc:Fallback xmlns="">
                    <p:sp>
                      <p:nvSpPr>
                        <p:cNvPr id="14340" name="Rectangle 14339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616226" y="4720715"/>
                          <a:ext cx="2403222" cy="738664"/>
                        </a:xfrm>
                        <a:prstGeom prst="rect">
                          <a:avLst/>
                        </a:prstGeom>
                        <a:blipFill rotWithShape="1">
                          <a:blip r:embed="rId7"/>
                          <a:stretch>
                            <a:fillRect l="-2025" t="-4098" r="-177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4343" name="Straight Connector 14342"/>
                  <p:cNvCxnSpPr/>
                  <p:nvPr/>
                </p:nvCxnSpPr>
                <p:spPr>
                  <a:xfrm flipV="1">
                    <a:off x="7161224" y="3332435"/>
                    <a:ext cx="308361" cy="1338"/>
                  </a:xfrm>
                  <a:prstGeom prst="line">
                    <a:avLst/>
                  </a:prstGeom>
                  <a:ln>
                    <a:solidFill>
                      <a:srgbClr val="FF339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7161224" y="3591709"/>
                    <a:ext cx="308361" cy="0"/>
                  </a:xfrm>
                  <a:prstGeom prst="line">
                    <a:avLst/>
                  </a:prstGeom>
                  <a:ln w="12700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344" name="TextBox 14343"/>
                  <p:cNvSpPr txBox="1"/>
                  <p:nvPr/>
                </p:nvSpPr>
                <p:spPr>
                  <a:xfrm>
                    <a:off x="7414832" y="3144433"/>
                    <a:ext cx="164339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solidFill>
                          <a:srgbClr val="FF3399"/>
                        </a:solidFill>
                      </a:rPr>
                      <a:t>anti-correlations</a:t>
                    </a:r>
                    <a:endParaRPr lang="en-US" sz="1600" dirty="0">
                      <a:solidFill>
                        <a:srgbClr val="FF3399"/>
                      </a:solidFill>
                    </a:endParaRP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7423652" y="3422432"/>
                    <a:ext cx="124425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solidFill>
                          <a:srgbClr val="0070C0"/>
                        </a:solidFill>
                      </a:rPr>
                      <a:t>correlations</a:t>
                    </a:r>
                    <a:endParaRPr lang="en-US" sz="1600" dirty="0">
                      <a:solidFill>
                        <a:srgbClr val="0070C0"/>
                      </a:solidFill>
                    </a:endParaRPr>
                  </a:p>
                </p:txBody>
              </p:sp>
            </p:grpSp>
            <p:sp>
              <p:nvSpPr>
                <p:cNvPr id="5" name="Oval 4"/>
                <p:cNvSpPr/>
                <p:nvPr/>
              </p:nvSpPr>
              <p:spPr>
                <a:xfrm>
                  <a:off x="5257332" y="3422431"/>
                  <a:ext cx="309664" cy="23034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4923918" y="4394954"/>
                <a:ext cx="5373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p21</a:t>
                </a:r>
                <a:endParaRPr lang="en-US" sz="1600" b="1" dirty="0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5039626" y="3422432"/>
              <a:ext cx="7537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EGFR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7084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inter-patient heterogene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64"/>
          <a:stretch/>
        </p:blipFill>
        <p:spPr bwMode="auto">
          <a:xfrm>
            <a:off x="986848" y="693820"/>
            <a:ext cx="6667500" cy="283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94233" y="324488"/>
            <a:ext cx="262302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Inter-patient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heterogeneity</a:t>
            </a:r>
            <a:endParaRPr lang="en-US" dirty="0"/>
          </a:p>
        </p:txBody>
      </p:sp>
      <p:pic>
        <p:nvPicPr>
          <p:cNvPr id="5" name="Picture 2" descr="Image result for inter-patient heterogene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" t="49678" r="-1403" b="2182"/>
          <a:stretch/>
        </p:blipFill>
        <p:spPr bwMode="auto">
          <a:xfrm>
            <a:off x="1071996" y="3771899"/>
            <a:ext cx="6667500" cy="275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80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canc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8" t="7680" r="11182" b="31345"/>
          <a:stretch/>
        </p:blipFill>
        <p:spPr bwMode="auto">
          <a:xfrm>
            <a:off x="1627372" y="687609"/>
            <a:ext cx="6195928" cy="465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3"/>
          <a:srcRect t="-7912" r="91457"/>
          <a:stretch/>
        </p:blipFill>
        <p:spPr>
          <a:xfrm>
            <a:off x="4787974" y="4815342"/>
            <a:ext cx="222468" cy="43890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59772" y="987996"/>
            <a:ext cx="8656537" cy="5555301"/>
            <a:chOff x="259772" y="987996"/>
            <a:chExt cx="8656537" cy="5555301"/>
          </a:xfrm>
        </p:grpSpPr>
        <p:sp>
          <p:nvSpPr>
            <p:cNvPr id="41" name="TextBox 40"/>
            <p:cNvSpPr txBox="1"/>
            <p:nvPr/>
          </p:nvSpPr>
          <p:spPr>
            <a:xfrm>
              <a:off x="259772" y="5958522"/>
              <a:ext cx="8656537" cy="5847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 smtClean="0"/>
                <a:t>Protein </a:t>
              </a:r>
              <a:r>
                <a:rPr lang="en-US" sz="1600" dirty="0"/>
                <a:t>network </a:t>
              </a:r>
              <a:r>
                <a:rPr lang="en-US" sz="1600" dirty="0" smtClean="0"/>
                <a:t>is comprised of signal transduction pathways in which proteins communicate </a:t>
              </a:r>
            </a:p>
            <a:p>
              <a:pPr algn="l"/>
              <a:r>
                <a:rPr lang="en-US" sz="1600" dirty="0" smtClean="0"/>
                <a:t>one with another and can </a:t>
              </a:r>
              <a:r>
                <a:rPr lang="en-US" sz="1600" dirty="0"/>
                <a:t>can affect the activity of each other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031938" y="987996"/>
              <a:ext cx="3116604" cy="4496760"/>
              <a:chOff x="4031938" y="987996"/>
              <a:chExt cx="3116604" cy="449676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4190452" y="987996"/>
                <a:ext cx="2958090" cy="4496760"/>
                <a:chOff x="5057443" y="972409"/>
                <a:chExt cx="2958090" cy="4496760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5057443" y="972409"/>
                  <a:ext cx="2775119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b="1" dirty="0" smtClean="0">
                      <a:solidFill>
                        <a:srgbClr val="FFFFFF"/>
                      </a:solidFill>
                      <a:latin typeface="Arial" panose="020B0604020202020204" pitchFamily="34" charset="0"/>
                    </a:rPr>
                    <a:t>Scale-free </a:t>
                  </a:r>
                </a:p>
                <a:p>
                  <a:pPr algn="l"/>
                  <a:r>
                    <a:rPr lang="en-US" b="1" dirty="0" smtClean="0">
                      <a:solidFill>
                        <a:srgbClr val="FFFFFF"/>
                      </a:solidFill>
                      <a:latin typeface="Arial" panose="020B0604020202020204" pitchFamily="34" charset="0"/>
                    </a:rPr>
                    <a:t>protein-protein network</a:t>
                  </a:r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5766199" y="4799755"/>
                  <a:ext cx="2249334" cy="669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>
                    <a:lnSpc>
                      <a:spcPts val="1500"/>
                    </a:lnSpc>
                  </a:pPr>
                  <a:r>
                    <a:rPr lang="en-US" sz="1600" dirty="0" smtClean="0">
                      <a:solidFill>
                        <a:schemeClr val="bg1"/>
                      </a:solidFill>
                    </a:rPr>
                    <a:t>Hub proteins</a:t>
                  </a:r>
                </a:p>
                <a:p>
                  <a:pPr algn="l">
                    <a:lnSpc>
                      <a:spcPts val="1500"/>
                    </a:lnSpc>
                  </a:pPr>
                  <a:r>
                    <a:rPr lang="en-US" sz="1600" dirty="0">
                      <a:solidFill>
                        <a:schemeClr val="bg1"/>
                      </a:solidFill>
                    </a:rPr>
                    <a:t>proteins in the network</a:t>
                  </a:r>
                </a:p>
                <a:p>
                  <a:pPr algn="l">
                    <a:lnSpc>
                      <a:spcPts val="1500"/>
                    </a:lnSpc>
                  </a:pP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1938" y="1845127"/>
                <a:ext cx="2306250" cy="1642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0426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174270" y="83827"/>
            <a:ext cx="8040428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Information-theoretic analysis of inter-patient  heterogeneity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2412" y="1468833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Protein-protein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network</a:t>
            </a:r>
            <a:endParaRPr lang="en-US" dirty="0"/>
          </a:p>
        </p:txBody>
      </p:sp>
      <p:grpSp>
        <p:nvGrpSpPr>
          <p:cNvPr id="76" name="Group 75"/>
          <p:cNvGrpSpPr/>
          <p:nvPr/>
        </p:nvGrpSpPr>
        <p:grpSpPr>
          <a:xfrm>
            <a:off x="4618823" y="1361044"/>
            <a:ext cx="2405909" cy="2192707"/>
            <a:chOff x="4618823" y="1361044"/>
            <a:chExt cx="2405909" cy="2192707"/>
          </a:xfrm>
        </p:grpSpPr>
        <p:grpSp>
          <p:nvGrpSpPr>
            <p:cNvPr id="56" name="Group 55"/>
            <p:cNvGrpSpPr/>
            <p:nvPr/>
          </p:nvGrpSpPr>
          <p:grpSpPr>
            <a:xfrm>
              <a:off x="4739365" y="1853128"/>
              <a:ext cx="2285367" cy="1700623"/>
              <a:chOff x="7550208" y="2775201"/>
              <a:chExt cx="5976391" cy="3921980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7550208" y="2775201"/>
                <a:ext cx="5976391" cy="2827112"/>
                <a:chOff x="10468943" y="24010654"/>
                <a:chExt cx="5976392" cy="2827112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10468943" y="24010654"/>
                  <a:ext cx="5976392" cy="2827112"/>
                  <a:chOff x="-272070" y="369676"/>
                  <a:chExt cx="4194549" cy="1932321"/>
                </a:xfrm>
              </p:grpSpPr>
              <p:sp>
                <p:nvSpPr>
                  <p:cNvPr id="62" name="Rectangle 61"/>
                  <p:cNvSpPr/>
                  <p:nvPr/>
                </p:nvSpPr>
                <p:spPr>
                  <a:xfrm>
                    <a:off x="772511" y="369676"/>
                    <a:ext cx="2412123" cy="1932321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ysClr val="windowText" lastClr="000000"/>
                      </a:solidFill>
                      <a:latin typeface="Calibri" panose="020F0502020204030204" pitchFamily="34" charset="0"/>
                    </a:endParaRPr>
                  </a:p>
                </p:txBody>
              </p:sp>
              <p:cxnSp>
                <p:nvCxnSpPr>
                  <p:cNvPr id="63" name="Straight Connector 62"/>
                  <p:cNvCxnSpPr/>
                  <p:nvPr/>
                </p:nvCxnSpPr>
                <p:spPr>
                  <a:xfrm>
                    <a:off x="345175" y="756745"/>
                    <a:ext cx="2475187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Freeform 63"/>
                  <p:cNvSpPr/>
                  <p:nvPr/>
                </p:nvSpPr>
                <p:spPr>
                  <a:xfrm>
                    <a:off x="811543" y="378372"/>
                    <a:ext cx="2396358" cy="1846556"/>
                  </a:xfrm>
                  <a:custGeom>
                    <a:avLst/>
                    <a:gdLst>
                      <a:gd name="connsiteX0" fmla="*/ 0 w 2301766"/>
                      <a:gd name="connsiteY0" fmla="*/ 283780 h 1846555"/>
                      <a:gd name="connsiteX1" fmla="*/ 898635 w 2301766"/>
                      <a:gd name="connsiteY1" fmla="*/ 1844566 h 1846555"/>
                      <a:gd name="connsiteX2" fmla="*/ 2301766 w 2301766"/>
                      <a:gd name="connsiteY2" fmla="*/ 0 h 184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01766" h="1846555">
                        <a:moveTo>
                          <a:pt x="0" y="283780"/>
                        </a:moveTo>
                        <a:cubicBezTo>
                          <a:pt x="257504" y="1087821"/>
                          <a:pt x="515008" y="1891863"/>
                          <a:pt x="898635" y="1844566"/>
                        </a:cubicBezTo>
                        <a:cubicBezTo>
                          <a:pt x="1282262" y="1797269"/>
                          <a:pt x="2086304" y="307428"/>
                          <a:pt x="2301766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ysClr val="windowText" lastClr="000000"/>
                      </a:solidFill>
                      <a:latin typeface="Calibri" panose="020F0502020204030204" pitchFamily="34" charset="0"/>
                    </a:endParaRPr>
                  </a:p>
                </p:txBody>
              </p:sp>
              <p:cxnSp>
                <p:nvCxnSpPr>
                  <p:cNvPr id="65" name="Straight Arrow Connector 64"/>
                  <p:cNvCxnSpPr/>
                  <p:nvPr/>
                </p:nvCxnSpPr>
                <p:spPr>
                  <a:xfrm flipH="1">
                    <a:off x="1812219" y="1542657"/>
                    <a:ext cx="370488" cy="332178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Arrow Connector 65"/>
                  <p:cNvCxnSpPr/>
                  <p:nvPr/>
                </p:nvCxnSpPr>
                <p:spPr>
                  <a:xfrm>
                    <a:off x="488731" y="898634"/>
                    <a:ext cx="0" cy="1182414"/>
                  </a:xfrm>
                  <a:prstGeom prst="straightConnector1">
                    <a:avLst/>
                  </a:prstGeom>
                  <a:ln w="28575">
                    <a:solidFill>
                      <a:srgbClr val="0070C0"/>
                    </a:solidFill>
                    <a:headEnd type="arrow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Rectangle 66"/>
                  <p:cNvSpPr/>
                  <p:nvPr/>
                </p:nvSpPr>
                <p:spPr>
                  <a:xfrm>
                    <a:off x="-272070" y="1340183"/>
                    <a:ext cx="797908" cy="53365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</a:rPr>
                      <a:t>∆G</a:t>
                    </a:r>
                    <a:endParaRPr lang="en-US" sz="1600" dirty="0">
                      <a:solidFill>
                        <a:sysClr val="windowText" lastClr="000000"/>
                      </a:solidFill>
                      <a:latin typeface="Calibri" panose="020F0502020204030204" pitchFamily="34" charset="0"/>
                    </a:endParaRPr>
                  </a:p>
                </p:txBody>
              </p:sp>
              <p:cxnSp>
                <p:nvCxnSpPr>
                  <p:cNvPr id="68" name="Straight Arrow Connector 67"/>
                  <p:cNvCxnSpPr/>
                  <p:nvPr/>
                </p:nvCxnSpPr>
                <p:spPr>
                  <a:xfrm flipV="1">
                    <a:off x="3310756" y="756744"/>
                    <a:ext cx="0" cy="1324304"/>
                  </a:xfrm>
                  <a:prstGeom prst="straightConnector1">
                    <a:avLst/>
                  </a:prstGeom>
                  <a:ln w="28575">
                    <a:solidFill>
                      <a:srgbClr val="0070C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Rectangle 68"/>
                  <p:cNvSpPr/>
                  <p:nvPr/>
                </p:nvSpPr>
                <p:spPr>
                  <a:xfrm>
                    <a:off x="3342289" y="1188242"/>
                    <a:ext cx="580190" cy="53365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</a:rPr>
                      <a:t>G</a:t>
                    </a:r>
                    <a:endParaRPr lang="en-US" sz="1600" dirty="0">
                      <a:solidFill>
                        <a:sysClr val="windowText" lastClr="000000"/>
                      </a:solidFill>
                      <a:latin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1" name="5-Point Star 60"/>
                <p:cNvSpPr/>
                <p:nvPr/>
              </p:nvSpPr>
              <p:spPr>
                <a:xfrm>
                  <a:off x="13893231" y="25222200"/>
                  <a:ext cx="530478" cy="476946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ysClr val="windowText" lastClr="000000"/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58" name="Rectangle 57"/>
              <p:cNvSpPr/>
              <p:nvPr/>
            </p:nvSpPr>
            <p:spPr>
              <a:xfrm>
                <a:off x="8604695" y="5916407"/>
                <a:ext cx="4739600" cy="780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 err="1" smtClean="0">
                    <a:solidFill>
                      <a:sysClr val="windowText" lastClr="000000"/>
                    </a:solidFill>
                  </a:rPr>
                  <a:t>StS</a:t>
                </a:r>
                <a:r>
                  <a:rPr lang="en-US" sz="1600" b="1" dirty="0" smtClean="0">
                    <a:solidFill>
                      <a:sysClr val="windowText" lastClr="000000"/>
                    </a:solidFill>
                  </a:rPr>
                  <a:t> (STEADY STATE)</a:t>
                </a:r>
                <a:endParaRPr lang="en-US" sz="1600" dirty="0"/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8951466">
                <a:off x="9323957" y="3846462"/>
                <a:ext cx="2575375" cy="780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ysClr val="windowText" lastClr="000000"/>
                    </a:solidFill>
                  </a:rPr>
                  <a:t>deviation</a:t>
                </a:r>
                <a:endParaRPr lang="en-US" sz="1600" dirty="0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4618823" y="1361044"/>
              <a:ext cx="24059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el"/>
                </a:rPr>
                <a:t>∆</a:t>
              </a:r>
              <a:r>
                <a:rPr lang="en-US" sz="2400" b="1" dirty="0" smtClean="0">
                  <a:latin typeface="Ariel"/>
                </a:rPr>
                <a:t>G = ∆H - T∆S</a:t>
              </a:r>
              <a:endParaRPr lang="en-US" sz="2400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72" name="5-Point Star 71"/>
            <p:cNvSpPr/>
            <p:nvPr/>
          </p:nvSpPr>
          <p:spPr>
            <a:xfrm>
              <a:off x="5721926" y="2890022"/>
              <a:ext cx="240091" cy="28017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Rectangle 72"/>
          <p:cNvSpPr/>
          <p:nvPr/>
        </p:nvSpPr>
        <p:spPr>
          <a:xfrm>
            <a:off x="153451" y="6253125"/>
            <a:ext cx="8686071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 rtl="0"/>
            <a:r>
              <a:rPr lang="en-US" sz="1600" b="1" dirty="0" smtClean="0"/>
              <a:t>Analysis of deviations from the steady state will allow to predict how the imbalance can be reduced</a:t>
            </a:r>
            <a:endParaRPr lang="en-US" sz="1600" dirty="0"/>
          </a:p>
        </p:txBody>
      </p:sp>
      <p:pic>
        <p:nvPicPr>
          <p:cNvPr id="77" name="Picture 2" descr="Image result for hebrew universit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r="27276"/>
          <a:stretch/>
        </p:blipFill>
        <p:spPr bwMode="auto">
          <a:xfrm>
            <a:off x="8376012" y="83827"/>
            <a:ext cx="551936" cy="99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675" y="4083601"/>
            <a:ext cx="4882501" cy="1968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6463" y="3469708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tumor 1</a:t>
            </a:r>
            <a:endParaRPr 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489478" y="5754675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tumor 2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44" y="1839842"/>
            <a:ext cx="2306250" cy="16425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70" y="4019842"/>
            <a:ext cx="2306250" cy="16425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311464" y="1651712"/>
            <a:ext cx="1101528" cy="3943067"/>
            <a:chOff x="1301639" y="1905727"/>
            <a:chExt cx="1101528" cy="3943067"/>
          </a:xfrm>
        </p:grpSpPr>
        <p:grpSp>
          <p:nvGrpSpPr>
            <p:cNvPr id="37" name="Group 36"/>
            <p:cNvGrpSpPr/>
            <p:nvPr/>
          </p:nvGrpSpPr>
          <p:grpSpPr>
            <a:xfrm>
              <a:off x="1301639" y="1905727"/>
              <a:ext cx="990500" cy="907423"/>
              <a:chOff x="3400602" y="1990451"/>
              <a:chExt cx="990500" cy="907423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3400602" y="1990451"/>
                <a:ext cx="990500" cy="907423"/>
                <a:chOff x="5619851" y="1765301"/>
                <a:chExt cx="990500" cy="907423"/>
              </a:xfrm>
            </p:grpSpPr>
            <p:sp>
              <p:nvSpPr>
                <p:cNvPr id="38" name="Freeform 22"/>
                <p:cNvSpPr>
                  <a:spLocks/>
                </p:cNvSpPr>
                <p:nvPr/>
              </p:nvSpPr>
              <p:spPr bwMode="auto">
                <a:xfrm>
                  <a:off x="5715000" y="1765301"/>
                  <a:ext cx="295275" cy="200025"/>
                </a:xfrm>
                <a:custGeom>
                  <a:avLst/>
                  <a:gdLst>
                    <a:gd name="T0" fmla="*/ 186 w 186"/>
                    <a:gd name="T1" fmla="*/ 126 h 126"/>
                    <a:gd name="T2" fmla="*/ 0 w 186"/>
                    <a:gd name="T3" fmla="*/ 0 h 126"/>
                    <a:gd name="T4" fmla="*/ 186 w 186"/>
                    <a:gd name="T5" fmla="*/ 12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6" h="126">
                      <a:moveTo>
                        <a:pt x="186" y="126"/>
                      </a:moveTo>
                      <a:lnTo>
                        <a:pt x="0" y="0"/>
                      </a:lnTo>
                      <a:lnTo>
                        <a:pt x="186" y="126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Rectangle 24"/>
                <p:cNvSpPr>
                  <a:spLocks noChangeArrowheads="1"/>
                </p:cNvSpPr>
                <p:nvPr/>
              </p:nvSpPr>
              <p:spPr bwMode="auto">
                <a:xfrm>
                  <a:off x="5619851" y="1865605"/>
                  <a:ext cx="557213" cy="2603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algn="l" rtl="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algn="l" rtl="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algn="l" rtl="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algn="l" rtl="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algn="l" rtl="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4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</a:rPr>
                    <a:t>EGFR</a:t>
                  </a:r>
                  <a:endParaRPr kumimoji="0" lang="en-US" altLang="en-US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" name="Rectangle 25"/>
                <p:cNvSpPr>
                  <a:spLocks noChangeArrowheads="1"/>
                </p:cNvSpPr>
                <p:nvPr/>
              </p:nvSpPr>
              <p:spPr bwMode="auto">
                <a:xfrm>
                  <a:off x="6156326" y="2412374"/>
                  <a:ext cx="454025" cy="2603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algn="l" rtl="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algn="l" rtl="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algn="l" rtl="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algn="l" rtl="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algn="l" rtl="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4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</a:rPr>
                    <a:t>HER</a:t>
                  </a:r>
                  <a:endParaRPr kumimoji="0" lang="en-US" altLang="en-US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3240" y="2317252"/>
                <a:ext cx="247500" cy="348750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1414804" y="4899501"/>
              <a:ext cx="988363" cy="949293"/>
              <a:chOff x="734751" y="4141439"/>
              <a:chExt cx="988363" cy="94929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0090" y="4345949"/>
                <a:ext cx="281250" cy="517500"/>
              </a:xfrm>
              <a:prstGeom prst="rect">
                <a:avLst/>
              </a:prstGeom>
            </p:spPr>
          </p:pic>
          <p:sp>
            <p:nvSpPr>
              <p:cNvPr id="83" name="Rectangle 24"/>
              <p:cNvSpPr>
                <a:spLocks noChangeArrowheads="1"/>
              </p:cNvSpPr>
              <p:nvPr/>
            </p:nvSpPr>
            <p:spPr bwMode="auto">
              <a:xfrm>
                <a:off x="939734" y="4141439"/>
                <a:ext cx="370294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rtl="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rtl="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rtl="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rtl="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rtl="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cMet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" name="Rectangle 24"/>
              <p:cNvSpPr>
                <a:spLocks noChangeArrowheads="1"/>
              </p:cNvSpPr>
              <p:nvPr/>
            </p:nvSpPr>
            <p:spPr bwMode="auto">
              <a:xfrm>
                <a:off x="1303127" y="4472956"/>
                <a:ext cx="41998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rtl="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rtl="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rtl="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rtl="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rtl="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Muc1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" name="Rectangle 24"/>
              <p:cNvSpPr>
                <a:spLocks noChangeArrowheads="1"/>
              </p:cNvSpPr>
              <p:nvPr/>
            </p:nvSpPr>
            <p:spPr bwMode="auto">
              <a:xfrm>
                <a:off x="734751" y="4875288"/>
                <a:ext cx="359073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rtl="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rtl="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rtl="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rtl="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rtl="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Ecad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1309264" y="4183241"/>
              <a:ext cx="990500" cy="807119"/>
              <a:chOff x="3400602" y="1830980"/>
              <a:chExt cx="990500" cy="807119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3400602" y="1830980"/>
                <a:ext cx="990500" cy="807119"/>
                <a:chOff x="5619851" y="1605830"/>
                <a:chExt cx="990500" cy="807119"/>
              </a:xfrm>
            </p:grpSpPr>
            <p:sp>
              <p:nvSpPr>
                <p:cNvPr id="91" name="Freeform 22"/>
                <p:cNvSpPr>
                  <a:spLocks/>
                </p:cNvSpPr>
                <p:nvPr/>
              </p:nvSpPr>
              <p:spPr bwMode="auto">
                <a:xfrm>
                  <a:off x="5715000" y="1765301"/>
                  <a:ext cx="295275" cy="200025"/>
                </a:xfrm>
                <a:custGeom>
                  <a:avLst/>
                  <a:gdLst>
                    <a:gd name="T0" fmla="*/ 186 w 186"/>
                    <a:gd name="T1" fmla="*/ 126 h 126"/>
                    <a:gd name="T2" fmla="*/ 0 w 186"/>
                    <a:gd name="T3" fmla="*/ 0 h 126"/>
                    <a:gd name="T4" fmla="*/ 186 w 186"/>
                    <a:gd name="T5" fmla="*/ 12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6" h="126">
                      <a:moveTo>
                        <a:pt x="186" y="126"/>
                      </a:moveTo>
                      <a:lnTo>
                        <a:pt x="0" y="0"/>
                      </a:lnTo>
                      <a:lnTo>
                        <a:pt x="186" y="126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Rectangle 24"/>
                <p:cNvSpPr>
                  <a:spLocks noChangeArrowheads="1"/>
                </p:cNvSpPr>
                <p:nvPr/>
              </p:nvSpPr>
              <p:spPr bwMode="auto">
                <a:xfrm>
                  <a:off x="5619851" y="1605830"/>
                  <a:ext cx="557213" cy="2603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algn="l" rtl="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algn="l" rtl="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algn="l" rtl="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algn="l" rtl="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algn="l" rtl="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4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</a:rPr>
                    <a:t>EGFR</a:t>
                  </a:r>
                  <a:endParaRPr kumimoji="0" lang="en-US" altLang="en-US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3" name="Rectangle 25"/>
                <p:cNvSpPr>
                  <a:spLocks noChangeArrowheads="1"/>
                </p:cNvSpPr>
                <p:nvPr/>
              </p:nvSpPr>
              <p:spPr bwMode="auto">
                <a:xfrm>
                  <a:off x="6156326" y="2152599"/>
                  <a:ext cx="454025" cy="2603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algn="l" rtl="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algn="l" rtl="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algn="l" rtl="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algn="l" rtl="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algn="l" rtl="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4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</a:rPr>
                    <a:t>HER</a:t>
                  </a:r>
                  <a:endParaRPr kumimoji="0" lang="en-US" altLang="en-US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5139" y="2057477"/>
                <a:ext cx="247500" cy="348750"/>
              </a:xfrm>
              <a:prstGeom prst="rect">
                <a:avLst/>
              </a:prstGeom>
            </p:spPr>
          </p:pic>
        </p:grpSp>
      </p:grpSp>
      <p:sp>
        <p:nvSpPr>
          <p:cNvPr id="48" name="Oval 47"/>
          <p:cNvSpPr/>
          <p:nvPr/>
        </p:nvSpPr>
        <p:spPr>
          <a:xfrm>
            <a:off x="2007571" y="3721141"/>
            <a:ext cx="138522" cy="1488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010071" y="3513777"/>
            <a:ext cx="138522" cy="1488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154416" y="3384474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balanced state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018217" y="3596435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  unbalanced process</a:t>
            </a:r>
            <a:endParaRPr lang="en-US" dirty="0"/>
          </a:p>
        </p:txBody>
      </p:sp>
      <p:pic>
        <p:nvPicPr>
          <p:cNvPr id="6152" name="Picture 8" descr="Image result for population of peopl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7"/>
          <a:stretch/>
        </p:blipFill>
        <p:spPr bwMode="auto">
          <a:xfrm>
            <a:off x="873319" y="599242"/>
            <a:ext cx="1820766" cy="85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55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2" grpId="0"/>
      <p:bldP spid="70" grpId="0"/>
      <p:bldP spid="48" grpId="0" animBg="1"/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99260" y="0"/>
            <a:ext cx="9044740" cy="994172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3467 tumors of 11 types </a:t>
            </a:r>
            <a:endParaRPr lang="he-IL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"/>
          <a:stretch/>
        </p:blipFill>
        <p:spPr>
          <a:xfrm>
            <a:off x="2255768" y="767046"/>
            <a:ext cx="4529402" cy="38936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11544" y="1988215"/>
            <a:ext cx="591656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900" dirty="0">
                <a:cs typeface="+mj-cs"/>
              </a:rPr>
              <a:t>Skin</a:t>
            </a:r>
            <a:endParaRPr lang="he-IL" sz="900" dirty="0">
              <a:cs typeface="+mj-cs"/>
            </a:endParaRPr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" t="5729" r="62095" b="90705"/>
          <a:stretch/>
        </p:blipFill>
        <p:spPr>
          <a:xfrm>
            <a:off x="2478713" y="2013574"/>
            <a:ext cx="1181084" cy="114467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" t="5729" r="62095" b="90705"/>
          <a:stretch/>
        </p:blipFill>
        <p:spPr>
          <a:xfrm>
            <a:off x="4860866" y="2514177"/>
            <a:ext cx="1138901" cy="1103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67663" y="2475319"/>
            <a:ext cx="591656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900" dirty="0">
                <a:cs typeface="+mj-cs"/>
              </a:rPr>
              <a:t>Breast</a:t>
            </a:r>
            <a:endParaRPr lang="he-IL" sz="900" dirty="0">
              <a:cs typeface="+mj-cs"/>
            </a:endParaRPr>
          </a:p>
        </p:txBody>
      </p:sp>
      <p:pic>
        <p:nvPicPr>
          <p:cNvPr id="11" name="תמונה 1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" t="5729" r="62095" b="90705"/>
          <a:stretch/>
        </p:blipFill>
        <p:spPr>
          <a:xfrm>
            <a:off x="4865647" y="2141643"/>
            <a:ext cx="1138901" cy="11037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63810" y="2108804"/>
            <a:ext cx="591656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900" dirty="0">
                <a:cs typeface="+mj-cs"/>
              </a:rPr>
              <a:t>Blood</a:t>
            </a:r>
            <a:endParaRPr lang="he-IL" sz="900" dirty="0">
              <a:cs typeface="+mj-cs"/>
            </a:endParaRPr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" t="5729" r="62095" b="90705"/>
          <a:stretch/>
        </p:blipFill>
        <p:spPr>
          <a:xfrm>
            <a:off x="4516931" y="3869153"/>
            <a:ext cx="1597726" cy="1548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67168" y="3870060"/>
            <a:ext cx="591656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900" dirty="0">
                <a:cs typeface="+mj-cs"/>
              </a:rPr>
              <a:t>Ovary</a:t>
            </a:r>
            <a:endParaRPr lang="he-IL" sz="900" dirty="0"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55978" y="4223284"/>
            <a:ext cx="591656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900" dirty="0">
                <a:cs typeface="+mj-cs"/>
              </a:rPr>
              <a:t>Uterus</a:t>
            </a:r>
            <a:endParaRPr lang="he-IL" sz="900" dirty="0">
              <a:cs typeface="+mj-cs"/>
            </a:endParaRPr>
          </a:p>
        </p:txBody>
      </p:sp>
      <p:pic>
        <p:nvPicPr>
          <p:cNvPr id="16" name="תמונה 1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" t="5729" r="62095" b="90705"/>
          <a:stretch/>
        </p:blipFill>
        <p:spPr>
          <a:xfrm rot="404708">
            <a:off x="4464870" y="4026746"/>
            <a:ext cx="1736741" cy="168320"/>
          </a:xfrm>
          <a:prstGeom prst="rect">
            <a:avLst/>
          </a:prstGeom>
        </p:spPr>
      </p:pic>
      <p:grpSp>
        <p:nvGrpSpPr>
          <p:cNvPr id="33" name="קבוצה 32"/>
          <p:cNvGrpSpPr/>
          <p:nvPr/>
        </p:nvGrpSpPr>
        <p:grpSpPr>
          <a:xfrm>
            <a:off x="592344" y="4159399"/>
            <a:ext cx="2056459" cy="646331"/>
            <a:chOff x="1275894" y="6134269"/>
            <a:chExt cx="2420207" cy="861775"/>
          </a:xfrm>
        </p:grpSpPr>
        <p:sp>
          <p:nvSpPr>
            <p:cNvPr id="17" name="חץ ימינה 16"/>
            <p:cNvSpPr/>
            <p:nvPr/>
          </p:nvSpPr>
          <p:spPr>
            <a:xfrm rot="10800000">
              <a:off x="2541070" y="6238696"/>
              <a:ext cx="543144" cy="1253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מלבן 17"/>
            <p:cNvSpPr/>
            <p:nvPr/>
          </p:nvSpPr>
          <p:spPr>
            <a:xfrm>
              <a:off x="3103464" y="6150544"/>
              <a:ext cx="592637" cy="30044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75894" y="6134269"/>
              <a:ext cx="1164085" cy="861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/>
                <a:t>n = 127</a:t>
              </a:r>
              <a:endParaRPr lang="he-IL" dirty="0"/>
            </a:p>
          </p:txBody>
        </p:sp>
      </p:grpSp>
      <p:grpSp>
        <p:nvGrpSpPr>
          <p:cNvPr id="34" name="קבוצה 33"/>
          <p:cNvGrpSpPr/>
          <p:nvPr/>
        </p:nvGrpSpPr>
        <p:grpSpPr>
          <a:xfrm>
            <a:off x="792691" y="858111"/>
            <a:ext cx="1827236" cy="462909"/>
            <a:chOff x="1221285" y="1732548"/>
            <a:chExt cx="2436315" cy="617212"/>
          </a:xfrm>
        </p:grpSpPr>
        <p:sp>
          <p:nvSpPr>
            <p:cNvPr id="25" name="חץ ימינה 24"/>
            <p:cNvSpPr/>
            <p:nvPr/>
          </p:nvSpPr>
          <p:spPr>
            <a:xfrm rot="10800000">
              <a:off x="2502569" y="1820700"/>
              <a:ext cx="543144" cy="1253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מלבן 25"/>
            <p:cNvSpPr/>
            <p:nvPr/>
          </p:nvSpPr>
          <p:spPr>
            <a:xfrm>
              <a:off x="3064963" y="1732548"/>
              <a:ext cx="592637" cy="30044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21285" y="1857317"/>
              <a:ext cx="1578145" cy="49244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/>
                <a:t>n = 215</a:t>
              </a:r>
              <a:endParaRPr lang="he-IL" dirty="0"/>
            </a:p>
          </p:txBody>
        </p:sp>
      </p:grpSp>
      <p:grpSp>
        <p:nvGrpSpPr>
          <p:cNvPr id="35" name="קבוצה 34"/>
          <p:cNvGrpSpPr/>
          <p:nvPr/>
        </p:nvGrpSpPr>
        <p:grpSpPr>
          <a:xfrm>
            <a:off x="5963121" y="2429046"/>
            <a:ext cx="2467124" cy="646331"/>
            <a:chOff x="8115192" y="3827130"/>
            <a:chExt cx="2018170" cy="861775"/>
          </a:xfrm>
        </p:grpSpPr>
        <p:grpSp>
          <p:nvGrpSpPr>
            <p:cNvPr id="32" name="קבוצה 31"/>
            <p:cNvGrpSpPr/>
            <p:nvPr/>
          </p:nvGrpSpPr>
          <p:grpSpPr>
            <a:xfrm>
              <a:off x="8115192" y="3859477"/>
              <a:ext cx="1155031" cy="300444"/>
              <a:chOff x="8115192" y="3859477"/>
              <a:chExt cx="1155031" cy="300444"/>
            </a:xfrm>
          </p:grpSpPr>
          <p:sp>
            <p:nvSpPr>
              <p:cNvPr id="30" name="חץ ימינה 29"/>
              <p:cNvSpPr/>
              <p:nvPr/>
            </p:nvSpPr>
            <p:spPr>
              <a:xfrm>
                <a:off x="8727079" y="3957526"/>
                <a:ext cx="543144" cy="1253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מלבן 30"/>
              <p:cNvSpPr/>
              <p:nvPr/>
            </p:nvSpPr>
            <p:spPr>
              <a:xfrm rot="10800000">
                <a:off x="8115192" y="3859477"/>
                <a:ext cx="592637" cy="300444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9211257" y="3827130"/>
              <a:ext cx="922105" cy="861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/>
                <a:t>n = 747</a:t>
              </a:r>
              <a:endParaRPr lang="he-IL" dirty="0"/>
            </a:p>
          </p:txBody>
        </p:sp>
      </p:grpSp>
      <p:grpSp>
        <p:nvGrpSpPr>
          <p:cNvPr id="36" name="קבוצה 35"/>
          <p:cNvGrpSpPr/>
          <p:nvPr/>
        </p:nvGrpSpPr>
        <p:grpSpPr>
          <a:xfrm>
            <a:off x="763192" y="3236069"/>
            <a:ext cx="1885611" cy="369332"/>
            <a:chOff x="1143452" y="1698104"/>
            <a:chExt cx="2514148" cy="492443"/>
          </a:xfrm>
        </p:grpSpPr>
        <p:sp>
          <p:nvSpPr>
            <p:cNvPr id="37" name="חץ ימינה 36"/>
            <p:cNvSpPr/>
            <p:nvPr/>
          </p:nvSpPr>
          <p:spPr>
            <a:xfrm rot="10800000">
              <a:off x="2502569" y="1820700"/>
              <a:ext cx="543144" cy="1253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מלבן 37"/>
            <p:cNvSpPr/>
            <p:nvPr/>
          </p:nvSpPr>
          <p:spPr>
            <a:xfrm>
              <a:off x="3064963" y="1732548"/>
              <a:ext cx="592637" cy="30044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43452" y="1698104"/>
              <a:ext cx="1395699" cy="49244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/>
                <a:t>n = 454</a:t>
              </a:r>
              <a:endParaRPr lang="he-IL" dirty="0"/>
            </a:p>
          </p:txBody>
        </p:sp>
      </p:grpSp>
      <p:pic>
        <p:nvPicPr>
          <p:cNvPr id="40" name="תמונה 3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" t="5729" r="62095" b="90705"/>
          <a:stretch/>
        </p:blipFill>
        <p:spPr>
          <a:xfrm>
            <a:off x="4994961" y="3668214"/>
            <a:ext cx="1560506" cy="15123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464336" y="3632252"/>
            <a:ext cx="666958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900" dirty="0">
                <a:cs typeface="+mj-cs"/>
              </a:rPr>
              <a:t>Rectum</a:t>
            </a:r>
            <a:endParaRPr lang="he-IL" sz="900" dirty="0">
              <a:cs typeface="+mj-cs"/>
            </a:endParaRPr>
          </a:p>
        </p:txBody>
      </p:sp>
      <p:grpSp>
        <p:nvGrpSpPr>
          <p:cNvPr id="42" name="קבוצה 41"/>
          <p:cNvGrpSpPr/>
          <p:nvPr/>
        </p:nvGrpSpPr>
        <p:grpSpPr>
          <a:xfrm>
            <a:off x="6544633" y="3527885"/>
            <a:ext cx="1885612" cy="369332"/>
            <a:chOff x="8115192" y="3703981"/>
            <a:chExt cx="2514148" cy="492443"/>
          </a:xfrm>
        </p:grpSpPr>
        <p:grpSp>
          <p:nvGrpSpPr>
            <p:cNvPr id="43" name="קבוצה 42"/>
            <p:cNvGrpSpPr/>
            <p:nvPr/>
          </p:nvGrpSpPr>
          <p:grpSpPr>
            <a:xfrm>
              <a:off x="8115192" y="3859477"/>
              <a:ext cx="1155031" cy="300444"/>
              <a:chOff x="8115192" y="3859477"/>
              <a:chExt cx="1155031" cy="300444"/>
            </a:xfrm>
          </p:grpSpPr>
          <p:sp>
            <p:nvSpPr>
              <p:cNvPr id="45" name="חץ ימינה 44"/>
              <p:cNvSpPr/>
              <p:nvPr/>
            </p:nvSpPr>
            <p:spPr>
              <a:xfrm>
                <a:off x="8727079" y="3957526"/>
                <a:ext cx="543144" cy="1253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6" name="מלבן 45"/>
              <p:cNvSpPr/>
              <p:nvPr/>
            </p:nvSpPr>
            <p:spPr>
              <a:xfrm rot="10800000">
                <a:off x="8115192" y="3859477"/>
                <a:ext cx="592637" cy="300444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9095200" y="3703981"/>
              <a:ext cx="1534140" cy="49244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/>
                <a:t>n = 130</a:t>
              </a:r>
              <a:endParaRPr lang="he-IL" dirty="0"/>
            </a:p>
          </p:txBody>
        </p:sp>
      </p:grpSp>
      <p:grpSp>
        <p:nvGrpSpPr>
          <p:cNvPr id="47" name="קבוצה 46"/>
          <p:cNvGrpSpPr/>
          <p:nvPr/>
        </p:nvGrpSpPr>
        <p:grpSpPr>
          <a:xfrm>
            <a:off x="99260" y="1585080"/>
            <a:ext cx="2506925" cy="1477328"/>
            <a:chOff x="315033" y="768295"/>
            <a:chExt cx="3342567" cy="1969769"/>
          </a:xfrm>
        </p:grpSpPr>
        <p:sp>
          <p:nvSpPr>
            <p:cNvPr id="48" name="חץ ימינה 47"/>
            <p:cNvSpPr/>
            <p:nvPr/>
          </p:nvSpPr>
          <p:spPr>
            <a:xfrm rot="10800000">
              <a:off x="2502569" y="1820700"/>
              <a:ext cx="543144" cy="1253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מלבן 48"/>
            <p:cNvSpPr/>
            <p:nvPr/>
          </p:nvSpPr>
          <p:spPr>
            <a:xfrm>
              <a:off x="3064963" y="1732548"/>
              <a:ext cx="592637" cy="30044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15033" y="768295"/>
              <a:ext cx="2603423" cy="196976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smtClean="0"/>
                <a:t>adenocarcinoma: n = 237</a:t>
              </a:r>
            </a:p>
            <a:p>
              <a:pPr algn="l" rtl="0"/>
              <a:r>
                <a:rPr lang="en-US" dirty="0" smtClean="0"/>
                <a:t>squamous cell carcinoma:</a:t>
              </a:r>
            </a:p>
            <a:p>
              <a:pPr algn="l" rtl="0"/>
              <a:r>
                <a:rPr lang="en-US" dirty="0" smtClean="0"/>
                <a:t> n = 195</a:t>
              </a:r>
              <a:endParaRPr lang="he-IL" dirty="0"/>
            </a:p>
          </p:txBody>
        </p:sp>
      </p:grpSp>
      <p:grpSp>
        <p:nvGrpSpPr>
          <p:cNvPr id="51" name="קבוצה 50"/>
          <p:cNvGrpSpPr/>
          <p:nvPr/>
        </p:nvGrpSpPr>
        <p:grpSpPr>
          <a:xfrm>
            <a:off x="6072580" y="3859309"/>
            <a:ext cx="1945098" cy="369332"/>
            <a:chOff x="8115192" y="3827130"/>
            <a:chExt cx="2593463" cy="492443"/>
          </a:xfrm>
        </p:grpSpPr>
        <p:grpSp>
          <p:nvGrpSpPr>
            <p:cNvPr id="52" name="קבוצה 51"/>
            <p:cNvGrpSpPr/>
            <p:nvPr/>
          </p:nvGrpSpPr>
          <p:grpSpPr>
            <a:xfrm>
              <a:off x="8115192" y="3859477"/>
              <a:ext cx="1155031" cy="300444"/>
              <a:chOff x="8115192" y="3859477"/>
              <a:chExt cx="1155031" cy="300444"/>
            </a:xfrm>
          </p:grpSpPr>
          <p:sp>
            <p:nvSpPr>
              <p:cNvPr id="54" name="חץ ימינה 53"/>
              <p:cNvSpPr/>
              <p:nvPr/>
            </p:nvSpPr>
            <p:spPr>
              <a:xfrm>
                <a:off x="8727079" y="3957526"/>
                <a:ext cx="543144" cy="1253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5" name="מלבן 54"/>
              <p:cNvSpPr/>
              <p:nvPr/>
            </p:nvSpPr>
            <p:spPr>
              <a:xfrm rot="10800000">
                <a:off x="8115192" y="3859477"/>
                <a:ext cx="592637" cy="300444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9211257" y="3827130"/>
              <a:ext cx="1497398" cy="49244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/>
                <a:t>n = 412</a:t>
              </a:r>
              <a:endParaRPr lang="he-IL" dirty="0"/>
            </a:p>
          </p:txBody>
        </p:sp>
      </p:grpSp>
      <p:grpSp>
        <p:nvGrpSpPr>
          <p:cNvPr id="56" name="קבוצה 55"/>
          <p:cNvGrpSpPr/>
          <p:nvPr/>
        </p:nvGrpSpPr>
        <p:grpSpPr>
          <a:xfrm>
            <a:off x="6072579" y="4161449"/>
            <a:ext cx="1807562" cy="369332"/>
            <a:chOff x="8115192" y="3774002"/>
            <a:chExt cx="2410082" cy="492443"/>
          </a:xfrm>
        </p:grpSpPr>
        <p:grpSp>
          <p:nvGrpSpPr>
            <p:cNvPr id="57" name="קבוצה 56"/>
            <p:cNvGrpSpPr/>
            <p:nvPr/>
          </p:nvGrpSpPr>
          <p:grpSpPr>
            <a:xfrm>
              <a:off x="8115192" y="3859477"/>
              <a:ext cx="1155031" cy="300444"/>
              <a:chOff x="8115192" y="3859477"/>
              <a:chExt cx="1155031" cy="300444"/>
            </a:xfrm>
          </p:grpSpPr>
          <p:sp>
            <p:nvSpPr>
              <p:cNvPr id="59" name="חץ ימינה 58"/>
              <p:cNvSpPr/>
              <p:nvPr/>
            </p:nvSpPr>
            <p:spPr>
              <a:xfrm>
                <a:off x="8727079" y="3957526"/>
                <a:ext cx="543144" cy="1253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0" name="מלבן 59"/>
              <p:cNvSpPr/>
              <p:nvPr/>
            </p:nvSpPr>
            <p:spPr>
              <a:xfrm rot="10800000">
                <a:off x="8115192" y="3859477"/>
                <a:ext cx="592637" cy="300444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9027876" y="3774002"/>
              <a:ext cx="1497398" cy="49244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/>
                <a:t>n = 404</a:t>
              </a:r>
              <a:endParaRPr lang="he-IL" dirty="0"/>
            </a:p>
          </p:txBody>
        </p:sp>
      </p:grpSp>
      <p:pic>
        <p:nvPicPr>
          <p:cNvPr id="61" name="תמונה 6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" t="5729" r="62095" b="90705"/>
          <a:stretch/>
        </p:blipFill>
        <p:spPr>
          <a:xfrm>
            <a:off x="4717780" y="1022235"/>
            <a:ext cx="1138901" cy="11037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5815943" y="989396"/>
            <a:ext cx="969227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900" dirty="0">
                <a:cs typeface="+mj-cs"/>
              </a:rPr>
              <a:t>Head and neck</a:t>
            </a:r>
            <a:endParaRPr lang="he-IL" sz="900" dirty="0">
              <a:cs typeface="+mj-cs"/>
            </a:endParaRPr>
          </a:p>
        </p:txBody>
      </p:sp>
      <p:grpSp>
        <p:nvGrpSpPr>
          <p:cNvPr id="63" name="קבוצה 62"/>
          <p:cNvGrpSpPr/>
          <p:nvPr/>
        </p:nvGrpSpPr>
        <p:grpSpPr>
          <a:xfrm>
            <a:off x="5856679" y="942305"/>
            <a:ext cx="2462013" cy="369332"/>
            <a:chOff x="8115191" y="3827130"/>
            <a:chExt cx="2616193" cy="492443"/>
          </a:xfrm>
        </p:grpSpPr>
        <p:grpSp>
          <p:nvGrpSpPr>
            <p:cNvPr id="64" name="קבוצה 63"/>
            <p:cNvGrpSpPr/>
            <p:nvPr/>
          </p:nvGrpSpPr>
          <p:grpSpPr>
            <a:xfrm>
              <a:off x="8115191" y="3859476"/>
              <a:ext cx="1597799" cy="307437"/>
              <a:chOff x="8115191" y="3859476"/>
              <a:chExt cx="1597799" cy="307437"/>
            </a:xfrm>
          </p:grpSpPr>
          <p:sp>
            <p:nvSpPr>
              <p:cNvPr id="66" name="חץ ימינה 65"/>
              <p:cNvSpPr/>
              <p:nvPr/>
            </p:nvSpPr>
            <p:spPr>
              <a:xfrm>
                <a:off x="9169846" y="3957526"/>
                <a:ext cx="543144" cy="1253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7" name="מלבן 66"/>
              <p:cNvSpPr/>
              <p:nvPr/>
            </p:nvSpPr>
            <p:spPr>
              <a:xfrm rot="10800000">
                <a:off x="8115191" y="3859476"/>
                <a:ext cx="1037099" cy="307437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9654024" y="3827130"/>
              <a:ext cx="1077360" cy="49244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/>
                <a:t>n = 212</a:t>
              </a:r>
              <a:endParaRPr lang="he-IL" dirty="0"/>
            </a:p>
          </p:txBody>
        </p:sp>
      </p:grpSp>
      <p:grpSp>
        <p:nvGrpSpPr>
          <p:cNvPr id="68" name="קבוצה 67"/>
          <p:cNvGrpSpPr/>
          <p:nvPr/>
        </p:nvGrpSpPr>
        <p:grpSpPr>
          <a:xfrm>
            <a:off x="696569" y="3580201"/>
            <a:ext cx="1952234" cy="486865"/>
            <a:chOff x="1054621" y="1732548"/>
            <a:chExt cx="2602979" cy="649154"/>
          </a:xfrm>
        </p:grpSpPr>
        <p:sp>
          <p:nvSpPr>
            <p:cNvPr id="69" name="חץ ימינה 68"/>
            <p:cNvSpPr/>
            <p:nvPr/>
          </p:nvSpPr>
          <p:spPr>
            <a:xfrm rot="10800000">
              <a:off x="2502569" y="1820700"/>
              <a:ext cx="543144" cy="1253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מלבן 69"/>
            <p:cNvSpPr/>
            <p:nvPr/>
          </p:nvSpPr>
          <p:spPr>
            <a:xfrm>
              <a:off x="3064963" y="1732548"/>
              <a:ext cx="592637" cy="30044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54621" y="1889259"/>
              <a:ext cx="1395699" cy="49244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/>
                <a:t>n = 334</a:t>
              </a:r>
              <a:endParaRPr lang="he-IL" dirty="0"/>
            </a:p>
          </p:txBody>
        </p:sp>
      </p:grpSp>
      <p:pic>
        <p:nvPicPr>
          <p:cNvPr id="72" name="תמונה 5"/>
          <p:cNvPicPr>
            <a:picLocks noChangeAspect="1"/>
          </p:cNvPicPr>
          <p:nvPr/>
        </p:nvPicPr>
        <p:blipFill rotWithShape="1">
          <a:blip r:embed="rId3"/>
          <a:srcRect l="22508" t="14048" r="19596" b="29795"/>
          <a:stretch/>
        </p:blipFill>
        <p:spPr>
          <a:xfrm>
            <a:off x="127062" y="4718058"/>
            <a:ext cx="4760620" cy="2597491"/>
          </a:xfrm>
          <a:prstGeom prst="rect">
            <a:avLst/>
          </a:prstGeom>
        </p:spPr>
      </p:pic>
      <p:pic>
        <p:nvPicPr>
          <p:cNvPr id="73" name="תמונה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6153" y="4520250"/>
            <a:ext cx="1489855" cy="2238280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6067168" y="6325101"/>
            <a:ext cx="2937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Dr. Efrat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Flashner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-Abramson </a:t>
            </a:r>
          </a:p>
        </p:txBody>
      </p:sp>
      <p:pic>
        <p:nvPicPr>
          <p:cNvPr id="75" name="Picture 2" descr="Image result for hebrew university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r="27276"/>
          <a:stretch/>
        </p:blipFill>
        <p:spPr bwMode="auto">
          <a:xfrm>
            <a:off x="8376012" y="83827"/>
            <a:ext cx="551936" cy="99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60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תמונה 159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164" y="3026366"/>
            <a:ext cx="2543175" cy="1014413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99261" y="1265851"/>
            <a:ext cx="9044740" cy="994172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dirty="0" smtClean="0"/>
              <a:t>181 cancer-associated proteins and phosphoproteins</a:t>
            </a:r>
            <a:endParaRPr lang="he-IL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05" y="3001202"/>
            <a:ext cx="2543175" cy="1014413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368" y="3001202"/>
            <a:ext cx="2543175" cy="1014413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35" y="3001204"/>
            <a:ext cx="2543175" cy="1014413"/>
          </a:xfrm>
          <a:prstGeom prst="rect">
            <a:avLst/>
          </a:prstGeom>
        </p:spPr>
      </p:pic>
      <p:grpSp>
        <p:nvGrpSpPr>
          <p:cNvPr id="149" name="קבוצה 148"/>
          <p:cNvGrpSpPr/>
          <p:nvPr/>
        </p:nvGrpSpPr>
        <p:grpSpPr>
          <a:xfrm>
            <a:off x="968478" y="2584693"/>
            <a:ext cx="922612" cy="1463163"/>
            <a:chOff x="2188100" y="2293249"/>
            <a:chExt cx="1230149" cy="1950884"/>
          </a:xfrm>
        </p:grpSpPr>
        <p:grpSp>
          <p:nvGrpSpPr>
            <p:cNvPr id="48" name="קבוצה 47"/>
            <p:cNvGrpSpPr/>
            <p:nvPr/>
          </p:nvGrpSpPr>
          <p:grpSpPr>
            <a:xfrm>
              <a:off x="2188100" y="2293249"/>
              <a:ext cx="1104521" cy="1950884"/>
              <a:chOff x="3807367" y="2476780"/>
              <a:chExt cx="1104521" cy="1950884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36" name="אליפסה 35"/>
              <p:cNvSpPr/>
              <p:nvPr/>
            </p:nvSpPr>
            <p:spPr>
              <a:xfrm>
                <a:off x="4092645" y="2476780"/>
                <a:ext cx="583113" cy="649600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9" name="אליפסה 38"/>
              <p:cNvSpPr/>
              <p:nvPr/>
            </p:nvSpPr>
            <p:spPr>
              <a:xfrm>
                <a:off x="4129750" y="2909935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0" name="אליפסה 39"/>
              <p:cNvSpPr/>
              <p:nvPr/>
            </p:nvSpPr>
            <p:spPr>
              <a:xfrm>
                <a:off x="3807367" y="2791468"/>
                <a:ext cx="627024" cy="556111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1" name="אליפסה 40"/>
              <p:cNvSpPr/>
              <p:nvPr/>
            </p:nvSpPr>
            <p:spPr>
              <a:xfrm>
                <a:off x="4297307" y="2818860"/>
                <a:ext cx="614581" cy="528719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2" name="אליפסה 41"/>
              <p:cNvSpPr/>
              <p:nvPr/>
            </p:nvSpPr>
            <p:spPr>
              <a:xfrm>
                <a:off x="4128353" y="3284621"/>
                <a:ext cx="486761" cy="448174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3" name="אליפסה 42"/>
              <p:cNvSpPr/>
              <p:nvPr/>
            </p:nvSpPr>
            <p:spPr>
              <a:xfrm>
                <a:off x="4113404" y="3538624"/>
                <a:ext cx="501709" cy="444428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4" name="אליפסה 43"/>
              <p:cNvSpPr/>
              <p:nvPr/>
            </p:nvSpPr>
            <p:spPr>
              <a:xfrm>
                <a:off x="4113405" y="3761546"/>
                <a:ext cx="501708" cy="473669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6" name="אליפסה 45"/>
              <p:cNvSpPr/>
              <p:nvPr/>
            </p:nvSpPr>
            <p:spPr>
              <a:xfrm>
                <a:off x="4121355" y="3953995"/>
                <a:ext cx="501708" cy="473669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7" name="אליפסה 46"/>
              <p:cNvSpPr/>
              <p:nvPr/>
            </p:nvSpPr>
            <p:spPr>
              <a:xfrm>
                <a:off x="4128352" y="3161485"/>
                <a:ext cx="486761" cy="448174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2277561" y="2664592"/>
              <a:ext cx="1140688" cy="49244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EGFR</a:t>
              </a:r>
            </a:p>
          </p:txBody>
        </p:sp>
      </p:grpSp>
      <p:grpSp>
        <p:nvGrpSpPr>
          <p:cNvPr id="150" name="קבוצה 149"/>
          <p:cNvGrpSpPr/>
          <p:nvPr/>
        </p:nvGrpSpPr>
        <p:grpSpPr>
          <a:xfrm>
            <a:off x="3550390" y="2534822"/>
            <a:ext cx="1183794" cy="1463163"/>
            <a:chOff x="4733855" y="2236763"/>
            <a:chExt cx="1578392" cy="1950884"/>
          </a:xfrm>
        </p:grpSpPr>
        <p:grpSp>
          <p:nvGrpSpPr>
            <p:cNvPr id="49" name="קבוצה 48"/>
            <p:cNvGrpSpPr/>
            <p:nvPr/>
          </p:nvGrpSpPr>
          <p:grpSpPr>
            <a:xfrm>
              <a:off x="4975476" y="2236763"/>
              <a:ext cx="1104521" cy="1950884"/>
              <a:chOff x="3807367" y="2476780"/>
              <a:chExt cx="1104521" cy="1950884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50" name="אליפסה 49"/>
              <p:cNvSpPr/>
              <p:nvPr/>
            </p:nvSpPr>
            <p:spPr>
              <a:xfrm>
                <a:off x="4092645" y="2476780"/>
                <a:ext cx="583113" cy="649600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1" name="אליפסה 50"/>
              <p:cNvSpPr/>
              <p:nvPr/>
            </p:nvSpPr>
            <p:spPr>
              <a:xfrm>
                <a:off x="4129750" y="2909935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2" name="אליפסה 51"/>
              <p:cNvSpPr/>
              <p:nvPr/>
            </p:nvSpPr>
            <p:spPr>
              <a:xfrm>
                <a:off x="3807367" y="2791468"/>
                <a:ext cx="627024" cy="556111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3" name="אליפסה 52"/>
              <p:cNvSpPr/>
              <p:nvPr/>
            </p:nvSpPr>
            <p:spPr>
              <a:xfrm>
                <a:off x="4297307" y="2818860"/>
                <a:ext cx="614581" cy="528719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4" name="אליפסה 53"/>
              <p:cNvSpPr/>
              <p:nvPr/>
            </p:nvSpPr>
            <p:spPr>
              <a:xfrm>
                <a:off x="4128353" y="3284621"/>
                <a:ext cx="486761" cy="448174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5" name="אליפסה 54"/>
              <p:cNvSpPr/>
              <p:nvPr/>
            </p:nvSpPr>
            <p:spPr>
              <a:xfrm>
                <a:off x="4113404" y="3538624"/>
                <a:ext cx="501709" cy="444428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6" name="אליפסה 55"/>
              <p:cNvSpPr/>
              <p:nvPr/>
            </p:nvSpPr>
            <p:spPr>
              <a:xfrm>
                <a:off x="4113405" y="3761546"/>
                <a:ext cx="501708" cy="473669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7" name="אליפסה 56"/>
              <p:cNvSpPr/>
              <p:nvPr/>
            </p:nvSpPr>
            <p:spPr>
              <a:xfrm>
                <a:off x="4121355" y="3953995"/>
                <a:ext cx="501708" cy="473669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8" name="אליפסה 57"/>
              <p:cNvSpPr/>
              <p:nvPr/>
            </p:nvSpPr>
            <p:spPr>
              <a:xfrm>
                <a:off x="4128352" y="3161485"/>
                <a:ext cx="486761" cy="448174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4733855" y="2664782"/>
              <a:ext cx="1578392" cy="49244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VEGFR2</a:t>
              </a:r>
            </a:p>
          </p:txBody>
        </p:sp>
      </p:grpSp>
      <p:grpSp>
        <p:nvGrpSpPr>
          <p:cNvPr id="157" name="קבוצה 156"/>
          <p:cNvGrpSpPr/>
          <p:nvPr/>
        </p:nvGrpSpPr>
        <p:grpSpPr>
          <a:xfrm>
            <a:off x="2825242" y="4322345"/>
            <a:ext cx="653072" cy="653315"/>
            <a:chOff x="3766989" y="4620127"/>
            <a:chExt cx="870762" cy="871086"/>
          </a:xfrm>
        </p:grpSpPr>
        <p:grpSp>
          <p:nvGrpSpPr>
            <p:cNvPr id="14" name="קבוצה 13"/>
            <p:cNvGrpSpPr/>
            <p:nvPr/>
          </p:nvGrpSpPr>
          <p:grpSpPr>
            <a:xfrm>
              <a:off x="3834471" y="4620127"/>
              <a:ext cx="750572" cy="871086"/>
              <a:chOff x="3834471" y="4620127"/>
              <a:chExt cx="750572" cy="871086"/>
            </a:xfrm>
          </p:grpSpPr>
          <p:sp>
            <p:nvSpPr>
              <p:cNvPr id="10" name="אליפסה 9"/>
              <p:cNvSpPr/>
              <p:nvPr/>
            </p:nvSpPr>
            <p:spPr>
              <a:xfrm>
                <a:off x="3930724" y="4620127"/>
                <a:ext cx="471638" cy="413886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" name="אליפסה 10"/>
              <p:cNvSpPr/>
              <p:nvPr/>
            </p:nvSpPr>
            <p:spPr>
              <a:xfrm>
                <a:off x="3834471" y="4870384"/>
                <a:ext cx="471638" cy="413886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אליפסה 11"/>
              <p:cNvSpPr/>
              <p:nvPr/>
            </p:nvSpPr>
            <p:spPr>
              <a:xfrm>
                <a:off x="4113405" y="4827070"/>
                <a:ext cx="471638" cy="413886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" name="אליפסה 12"/>
              <p:cNvSpPr/>
              <p:nvPr/>
            </p:nvSpPr>
            <p:spPr>
              <a:xfrm>
                <a:off x="4035405" y="5077327"/>
                <a:ext cx="471638" cy="413886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3766989" y="4876475"/>
              <a:ext cx="870762" cy="49244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p53</a:t>
              </a:r>
            </a:p>
          </p:txBody>
        </p:sp>
      </p:grpSp>
      <p:grpSp>
        <p:nvGrpSpPr>
          <p:cNvPr id="156" name="קבוצה 155"/>
          <p:cNvGrpSpPr/>
          <p:nvPr/>
        </p:nvGrpSpPr>
        <p:grpSpPr>
          <a:xfrm>
            <a:off x="3952480" y="4618321"/>
            <a:ext cx="653072" cy="653315"/>
            <a:chOff x="5269974" y="5014762"/>
            <a:chExt cx="870762" cy="871086"/>
          </a:xfrm>
        </p:grpSpPr>
        <p:grpSp>
          <p:nvGrpSpPr>
            <p:cNvPr id="15" name="קבוצה 14"/>
            <p:cNvGrpSpPr/>
            <p:nvPr/>
          </p:nvGrpSpPr>
          <p:grpSpPr>
            <a:xfrm rot="2350974">
              <a:off x="5355057" y="5014762"/>
              <a:ext cx="750572" cy="871086"/>
              <a:chOff x="3834471" y="4620127"/>
              <a:chExt cx="750572" cy="871086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6" name="אליפסה 15"/>
              <p:cNvSpPr/>
              <p:nvPr/>
            </p:nvSpPr>
            <p:spPr>
              <a:xfrm>
                <a:off x="3930724" y="4620127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" name="אליפסה 16"/>
              <p:cNvSpPr/>
              <p:nvPr/>
            </p:nvSpPr>
            <p:spPr>
              <a:xfrm>
                <a:off x="3834471" y="4870384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" name="אליפסה 17"/>
              <p:cNvSpPr/>
              <p:nvPr/>
            </p:nvSpPr>
            <p:spPr>
              <a:xfrm>
                <a:off x="4113405" y="4827070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" name="אליפסה 18"/>
              <p:cNvSpPr/>
              <p:nvPr/>
            </p:nvSpPr>
            <p:spPr>
              <a:xfrm>
                <a:off x="4035405" y="5077327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5269974" y="5246878"/>
              <a:ext cx="870762" cy="49244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err="1" smtClean="0"/>
                <a:t>Akt</a:t>
              </a:r>
              <a:endParaRPr lang="en-US" b="1" dirty="0" smtClean="0"/>
            </a:p>
          </p:txBody>
        </p:sp>
      </p:grpSp>
      <p:grpSp>
        <p:nvGrpSpPr>
          <p:cNvPr id="155" name="קבוצה 154"/>
          <p:cNvGrpSpPr/>
          <p:nvPr/>
        </p:nvGrpSpPr>
        <p:grpSpPr>
          <a:xfrm>
            <a:off x="5079604" y="4430137"/>
            <a:ext cx="653072" cy="653315"/>
            <a:chOff x="6772805" y="4763850"/>
            <a:chExt cx="870762" cy="871086"/>
          </a:xfrm>
        </p:grpSpPr>
        <p:grpSp>
          <p:nvGrpSpPr>
            <p:cNvPr id="20" name="קבוצה 19"/>
            <p:cNvGrpSpPr/>
            <p:nvPr/>
          </p:nvGrpSpPr>
          <p:grpSpPr>
            <a:xfrm rot="11667081">
              <a:off x="6826313" y="4763850"/>
              <a:ext cx="750572" cy="871086"/>
              <a:chOff x="3834471" y="4620127"/>
              <a:chExt cx="750572" cy="871086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21" name="אליפסה 20"/>
              <p:cNvSpPr/>
              <p:nvPr/>
            </p:nvSpPr>
            <p:spPr>
              <a:xfrm>
                <a:off x="3930724" y="4620127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2" name="אליפסה 21"/>
              <p:cNvSpPr/>
              <p:nvPr/>
            </p:nvSpPr>
            <p:spPr>
              <a:xfrm>
                <a:off x="3834471" y="4870384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3" name="אליפסה 22"/>
              <p:cNvSpPr/>
              <p:nvPr/>
            </p:nvSpPr>
            <p:spPr>
              <a:xfrm>
                <a:off x="4113405" y="4827070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4" name="אליפסה 23"/>
              <p:cNvSpPr/>
              <p:nvPr/>
            </p:nvSpPr>
            <p:spPr>
              <a:xfrm>
                <a:off x="4035405" y="5077327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6772805" y="4999967"/>
              <a:ext cx="870762" cy="49244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err="1" smtClean="0"/>
                <a:t>Src</a:t>
              </a:r>
              <a:endParaRPr lang="en-US" b="1" dirty="0" smtClean="0"/>
            </a:p>
          </p:txBody>
        </p:sp>
      </p:grpSp>
      <p:grpSp>
        <p:nvGrpSpPr>
          <p:cNvPr id="154" name="קבוצה 153"/>
          <p:cNvGrpSpPr/>
          <p:nvPr/>
        </p:nvGrpSpPr>
        <p:grpSpPr>
          <a:xfrm>
            <a:off x="6041647" y="4975660"/>
            <a:ext cx="906222" cy="653315"/>
            <a:chOff x="8055529" y="5491213"/>
            <a:chExt cx="1208295" cy="871086"/>
          </a:xfrm>
        </p:grpSpPr>
        <p:grpSp>
          <p:nvGrpSpPr>
            <p:cNvPr id="25" name="קבוצה 24"/>
            <p:cNvGrpSpPr/>
            <p:nvPr/>
          </p:nvGrpSpPr>
          <p:grpSpPr>
            <a:xfrm rot="19030602">
              <a:off x="8125724" y="5491213"/>
              <a:ext cx="750572" cy="871086"/>
              <a:chOff x="3834471" y="4620127"/>
              <a:chExt cx="750572" cy="871086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6" name="אליפסה 25"/>
              <p:cNvSpPr/>
              <p:nvPr/>
            </p:nvSpPr>
            <p:spPr>
              <a:xfrm>
                <a:off x="3930724" y="4620127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אליפסה 26"/>
              <p:cNvSpPr/>
              <p:nvPr/>
            </p:nvSpPr>
            <p:spPr>
              <a:xfrm>
                <a:off x="3834471" y="4870384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אליפסה 27"/>
              <p:cNvSpPr/>
              <p:nvPr/>
            </p:nvSpPr>
            <p:spPr>
              <a:xfrm>
                <a:off x="4113405" y="4827070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אליפסה 28"/>
              <p:cNvSpPr/>
              <p:nvPr/>
            </p:nvSpPr>
            <p:spPr>
              <a:xfrm>
                <a:off x="4035405" y="5077327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8055529" y="5705512"/>
              <a:ext cx="1208295" cy="49244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err="1" smtClean="0"/>
                <a:t>NFkB</a:t>
              </a:r>
              <a:endParaRPr lang="en-US" b="1" dirty="0" smtClean="0"/>
            </a:p>
          </p:txBody>
        </p:sp>
      </p:grpSp>
      <p:grpSp>
        <p:nvGrpSpPr>
          <p:cNvPr id="158" name="קבוצה 157"/>
          <p:cNvGrpSpPr/>
          <p:nvPr/>
        </p:nvGrpSpPr>
        <p:grpSpPr>
          <a:xfrm>
            <a:off x="2210426" y="5243060"/>
            <a:ext cx="653072" cy="653315"/>
            <a:chOff x="2947235" y="5847747"/>
            <a:chExt cx="870762" cy="871086"/>
          </a:xfrm>
        </p:grpSpPr>
        <p:grpSp>
          <p:nvGrpSpPr>
            <p:cNvPr id="30" name="קבוצה 29"/>
            <p:cNvGrpSpPr/>
            <p:nvPr/>
          </p:nvGrpSpPr>
          <p:grpSpPr>
            <a:xfrm rot="2350974">
              <a:off x="2989366" y="5847747"/>
              <a:ext cx="750572" cy="871086"/>
              <a:chOff x="3834471" y="4620127"/>
              <a:chExt cx="750572" cy="871086"/>
            </a:xfrm>
            <a:solidFill>
              <a:schemeClr val="bg2"/>
            </a:solidFill>
          </p:grpSpPr>
          <p:sp>
            <p:nvSpPr>
              <p:cNvPr id="31" name="אליפסה 30"/>
              <p:cNvSpPr/>
              <p:nvPr/>
            </p:nvSpPr>
            <p:spPr>
              <a:xfrm>
                <a:off x="3930724" y="4620127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אליפסה 31"/>
              <p:cNvSpPr/>
              <p:nvPr/>
            </p:nvSpPr>
            <p:spPr>
              <a:xfrm>
                <a:off x="3834471" y="4870384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3" name="אליפסה 32"/>
              <p:cNvSpPr/>
              <p:nvPr/>
            </p:nvSpPr>
            <p:spPr>
              <a:xfrm>
                <a:off x="4113405" y="4827070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4" name="אליפסה 33"/>
              <p:cNvSpPr/>
              <p:nvPr/>
            </p:nvSpPr>
            <p:spPr>
              <a:xfrm>
                <a:off x="4035405" y="5077327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2947235" y="6062918"/>
              <a:ext cx="870762" cy="49244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ER</a:t>
              </a:r>
              <a:r>
                <a:rPr lang="el-GR" b="1" dirty="0" smtClean="0"/>
                <a:t>α</a:t>
              </a:r>
              <a:endParaRPr lang="en-US" b="1" dirty="0" smtClean="0"/>
            </a:p>
          </p:txBody>
        </p:sp>
      </p:grpSp>
      <p:grpSp>
        <p:nvGrpSpPr>
          <p:cNvPr id="91" name="קבוצה 90"/>
          <p:cNvGrpSpPr/>
          <p:nvPr/>
        </p:nvGrpSpPr>
        <p:grpSpPr>
          <a:xfrm rot="19030602">
            <a:off x="3350436" y="5266925"/>
            <a:ext cx="562929" cy="653315"/>
            <a:chOff x="3834471" y="4620127"/>
            <a:chExt cx="750572" cy="87108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92" name="אליפסה 91"/>
            <p:cNvSpPr/>
            <p:nvPr/>
          </p:nvSpPr>
          <p:spPr>
            <a:xfrm>
              <a:off x="3930724" y="4620127"/>
              <a:ext cx="471638" cy="413886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3" name="אליפסה 92"/>
            <p:cNvSpPr/>
            <p:nvPr/>
          </p:nvSpPr>
          <p:spPr>
            <a:xfrm>
              <a:off x="3834471" y="4870384"/>
              <a:ext cx="471638" cy="413886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4" name="אליפסה 93"/>
            <p:cNvSpPr/>
            <p:nvPr/>
          </p:nvSpPr>
          <p:spPr>
            <a:xfrm>
              <a:off x="4113405" y="4827070"/>
              <a:ext cx="471638" cy="413886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5" name="אליפסה 94"/>
            <p:cNvSpPr/>
            <p:nvPr/>
          </p:nvSpPr>
          <p:spPr>
            <a:xfrm>
              <a:off x="4035405" y="5077327"/>
              <a:ext cx="471638" cy="413886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01" name="קבוצה 100"/>
          <p:cNvGrpSpPr/>
          <p:nvPr/>
        </p:nvGrpSpPr>
        <p:grpSpPr>
          <a:xfrm rot="19030602">
            <a:off x="776124" y="5243182"/>
            <a:ext cx="562929" cy="653315"/>
            <a:chOff x="3834471" y="4620127"/>
            <a:chExt cx="750572" cy="87108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02" name="אליפסה 101"/>
            <p:cNvSpPr/>
            <p:nvPr/>
          </p:nvSpPr>
          <p:spPr>
            <a:xfrm>
              <a:off x="3930724" y="4620127"/>
              <a:ext cx="471638" cy="413886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3" name="אליפסה 102"/>
            <p:cNvSpPr/>
            <p:nvPr/>
          </p:nvSpPr>
          <p:spPr>
            <a:xfrm>
              <a:off x="3834471" y="4870384"/>
              <a:ext cx="471638" cy="413886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4" name="אליפסה 103"/>
            <p:cNvSpPr/>
            <p:nvPr/>
          </p:nvSpPr>
          <p:spPr>
            <a:xfrm>
              <a:off x="4113405" y="4827070"/>
              <a:ext cx="471638" cy="413886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5" name="אליפסה 104"/>
            <p:cNvSpPr/>
            <p:nvPr/>
          </p:nvSpPr>
          <p:spPr>
            <a:xfrm>
              <a:off x="4035405" y="5077327"/>
              <a:ext cx="471638" cy="413886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11" name="קבוצה 110"/>
          <p:cNvGrpSpPr/>
          <p:nvPr/>
        </p:nvGrpSpPr>
        <p:grpSpPr>
          <a:xfrm rot="2350974">
            <a:off x="7373803" y="5287273"/>
            <a:ext cx="562929" cy="653315"/>
            <a:chOff x="3834471" y="4620127"/>
            <a:chExt cx="750572" cy="871086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12" name="אליפסה 111"/>
            <p:cNvSpPr/>
            <p:nvPr/>
          </p:nvSpPr>
          <p:spPr>
            <a:xfrm>
              <a:off x="3930724" y="4620127"/>
              <a:ext cx="471638" cy="413886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3" name="אליפסה 112"/>
            <p:cNvSpPr/>
            <p:nvPr/>
          </p:nvSpPr>
          <p:spPr>
            <a:xfrm>
              <a:off x="3834471" y="4870384"/>
              <a:ext cx="471638" cy="413886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4" name="אליפסה 113"/>
            <p:cNvSpPr/>
            <p:nvPr/>
          </p:nvSpPr>
          <p:spPr>
            <a:xfrm>
              <a:off x="4113405" y="4827070"/>
              <a:ext cx="471638" cy="413886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5" name="אליפסה 114"/>
            <p:cNvSpPr/>
            <p:nvPr/>
          </p:nvSpPr>
          <p:spPr>
            <a:xfrm>
              <a:off x="4035405" y="5077327"/>
              <a:ext cx="471638" cy="413886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16" name="קבוצה 115"/>
          <p:cNvGrpSpPr/>
          <p:nvPr/>
        </p:nvGrpSpPr>
        <p:grpSpPr>
          <a:xfrm rot="11667081">
            <a:off x="1456949" y="4385593"/>
            <a:ext cx="562929" cy="653315"/>
            <a:chOff x="3834471" y="4620127"/>
            <a:chExt cx="750572" cy="87108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7" name="אליפסה 116"/>
            <p:cNvSpPr/>
            <p:nvPr/>
          </p:nvSpPr>
          <p:spPr>
            <a:xfrm>
              <a:off x="3930724" y="4620127"/>
              <a:ext cx="471638" cy="413886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8" name="אליפסה 117"/>
            <p:cNvSpPr/>
            <p:nvPr/>
          </p:nvSpPr>
          <p:spPr>
            <a:xfrm>
              <a:off x="3834471" y="4870384"/>
              <a:ext cx="471638" cy="413886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9" name="אליפסה 118"/>
            <p:cNvSpPr/>
            <p:nvPr/>
          </p:nvSpPr>
          <p:spPr>
            <a:xfrm>
              <a:off x="4113405" y="4827070"/>
              <a:ext cx="471638" cy="413886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0" name="אליפסה 119"/>
            <p:cNvSpPr/>
            <p:nvPr/>
          </p:nvSpPr>
          <p:spPr>
            <a:xfrm>
              <a:off x="4035405" y="5077327"/>
              <a:ext cx="471638" cy="413886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1" name="קבוצה 120"/>
          <p:cNvGrpSpPr/>
          <p:nvPr/>
        </p:nvGrpSpPr>
        <p:grpSpPr>
          <a:xfrm>
            <a:off x="4903540" y="5237108"/>
            <a:ext cx="562929" cy="653315"/>
            <a:chOff x="3834471" y="4620127"/>
            <a:chExt cx="750572" cy="871086"/>
          </a:xfrm>
        </p:grpSpPr>
        <p:sp>
          <p:nvSpPr>
            <p:cNvPr id="122" name="אליפסה 121"/>
            <p:cNvSpPr/>
            <p:nvPr/>
          </p:nvSpPr>
          <p:spPr>
            <a:xfrm>
              <a:off x="3930724" y="4620127"/>
              <a:ext cx="471638" cy="41388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אליפסה 122"/>
            <p:cNvSpPr/>
            <p:nvPr/>
          </p:nvSpPr>
          <p:spPr>
            <a:xfrm>
              <a:off x="3834471" y="4870384"/>
              <a:ext cx="471638" cy="41388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אליפסה 123"/>
            <p:cNvSpPr/>
            <p:nvPr/>
          </p:nvSpPr>
          <p:spPr>
            <a:xfrm>
              <a:off x="4113405" y="4827070"/>
              <a:ext cx="471638" cy="41388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אליפסה 124"/>
            <p:cNvSpPr/>
            <p:nvPr/>
          </p:nvSpPr>
          <p:spPr>
            <a:xfrm>
              <a:off x="4035405" y="5077327"/>
              <a:ext cx="471638" cy="41388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6" name="קבוצה 125"/>
          <p:cNvGrpSpPr/>
          <p:nvPr/>
        </p:nvGrpSpPr>
        <p:grpSpPr>
          <a:xfrm>
            <a:off x="7538141" y="2579571"/>
            <a:ext cx="828391" cy="1463163"/>
            <a:chOff x="3807367" y="2476780"/>
            <a:chExt cx="1104521" cy="1950884"/>
          </a:xfrm>
          <a:solidFill>
            <a:srgbClr val="92D050"/>
          </a:solidFill>
        </p:grpSpPr>
        <p:sp>
          <p:nvSpPr>
            <p:cNvPr id="127" name="אליפסה 126"/>
            <p:cNvSpPr/>
            <p:nvPr/>
          </p:nvSpPr>
          <p:spPr>
            <a:xfrm>
              <a:off x="4092645" y="2476780"/>
              <a:ext cx="583113" cy="649600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אליפסה 127"/>
            <p:cNvSpPr/>
            <p:nvPr/>
          </p:nvSpPr>
          <p:spPr>
            <a:xfrm>
              <a:off x="4129750" y="2909935"/>
              <a:ext cx="471638" cy="413886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אליפסה 128"/>
            <p:cNvSpPr/>
            <p:nvPr/>
          </p:nvSpPr>
          <p:spPr>
            <a:xfrm>
              <a:off x="3807367" y="2791468"/>
              <a:ext cx="627024" cy="556111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אליפסה 129"/>
            <p:cNvSpPr/>
            <p:nvPr/>
          </p:nvSpPr>
          <p:spPr>
            <a:xfrm>
              <a:off x="4297307" y="2818860"/>
              <a:ext cx="614581" cy="528719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אליפסה 130"/>
            <p:cNvSpPr/>
            <p:nvPr/>
          </p:nvSpPr>
          <p:spPr>
            <a:xfrm>
              <a:off x="4128353" y="3284621"/>
              <a:ext cx="486761" cy="448174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אליפסה 131"/>
            <p:cNvSpPr/>
            <p:nvPr/>
          </p:nvSpPr>
          <p:spPr>
            <a:xfrm>
              <a:off x="4113404" y="3538624"/>
              <a:ext cx="501709" cy="444428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אליפסה 132"/>
            <p:cNvSpPr/>
            <p:nvPr/>
          </p:nvSpPr>
          <p:spPr>
            <a:xfrm>
              <a:off x="4113405" y="3761546"/>
              <a:ext cx="501708" cy="473669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אליפסה 133"/>
            <p:cNvSpPr/>
            <p:nvPr/>
          </p:nvSpPr>
          <p:spPr>
            <a:xfrm>
              <a:off x="4121355" y="3953995"/>
              <a:ext cx="501708" cy="473669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אליפסה 134"/>
            <p:cNvSpPr/>
            <p:nvPr/>
          </p:nvSpPr>
          <p:spPr>
            <a:xfrm>
              <a:off x="4128352" y="3161485"/>
              <a:ext cx="486761" cy="448174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36" name="קבוצה 135"/>
          <p:cNvGrpSpPr/>
          <p:nvPr/>
        </p:nvGrpSpPr>
        <p:grpSpPr>
          <a:xfrm>
            <a:off x="2406315" y="2536744"/>
            <a:ext cx="828391" cy="1463163"/>
            <a:chOff x="3807367" y="2476780"/>
            <a:chExt cx="1104521" cy="1950884"/>
          </a:xfrm>
          <a:solidFill>
            <a:schemeClr val="bg2"/>
          </a:solidFill>
        </p:grpSpPr>
        <p:sp>
          <p:nvSpPr>
            <p:cNvPr id="137" name="אליפסה 136"/>
            <p:cNvSpPr/>
            <p:nvPr/>
          </p:nvSpPr>
          <p:spPr>
            <a:xfrm>
              <a:off x="4092645" y="2476780"/>
              <a:ext cx="583113" cy="649600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אליפסה 137"/>
            <p:cNvSpPr/>
            <p:nvPr/>
          </p:nvSpPr>
          <p:spPr>
            <a:xfrm>
              <a:off x="4129750" y="2909935"/>
              <a:ext cx="471638" cy="413886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אליפסה 138"/>
            <p:cNvSpPr/>
            <p:nvPr/>
          </p:nvSpPr>
          <p:spPr>
            <a:xfrm>
              <a:off x="3807367" y="2791468"/>
              <a:ext cx="627024" cy="556111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0" name="אליפסה 139"/>
            <p:cNvSpPr/>
            <p:nvPr/>
          </p:nvSpPr>
          <p:spPr>
            <a:xfrm>
              <a:off x="4297307" y="2818860"/>
              <a:ext cx="614581" cy="528719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1" name="אליפסה 140"/>
            <p:cNvSpPr/>
            <p:nvPr/>
          </p:nvSpPr>
          <p:spPr>
            <a:xfrm>
              <a:off x="4128353" y="3284621"/>
              <a:ext cx="486761" cy="448174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2" name="אליפסה 141"/>
            <p:cNvSpPr/>
            <p:nvPr/>
          </p:nvSpPr>
          <p:spPr>
            <a:xfrm>
              <a:off x="4113404" y="3538624"/>
              <a:ext cx="501709" cy="444428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3" name="אליפסה 142"/>
            <p:cNvSpPr/>
            <p:nvPr/>
          </p:nvSpPr>
          <p:spPr>
            <a:xfrm>
              <a:off x="4113405" y="3761546"/>
              <a:ext cx="501708" cy="473669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4" name="אליפסה 143"/>
            <p:cNvSpPr/>
            <p:nvPr/>
          </p:nvSpPr>
          <p:spPr>
            <a:xfrm>
              <a:off x="4121355" y="3953995"/>
              <a:ext cx="501708" cy="473669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אליפסה 144"/>
            <p:cNvSpPr/>
            <p:nvPr/>
          </p:nvSpPr>
          <p:spPr>
            <a:xfrm>
              <a:off x="4128352" y="3161485"/>
              <a:ext cx="486761" cy="448174"/>
            </a:xfrm>
            <a:prstGeom prst="ellipse">
              <a:avLst/>
            </a:prstGeom>
            <a:grpFill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53" name="קבוצה 152"/>
          <p:cNvGrpSpPr/>
          <p:nvPr/>
        </p:nvGrpSpPr>
        <p:grpSpPr>
          <a:xfrm>
            <a:off x="5967826" y="4039166"/>
            <a:ext cx="1002046" cy="792885"/>
            <a:chOff x="7957102" y="4242555"/>
            <a:chExt cx="1336061" cy="1057180"/>
          </a:xfrm>
        </p:grpSpPr>
        <p:grpSp>
          <p:nvGrpSpPr>
            <p:cNvPr id="106" name="קבוצה 105"/>
            <p:cNvGrpSpPr/>
            <p:nvPr/>
          </p:nvGrpSpPr>
          <p:grpSpPr>
            <a:xfrm rot="2350974">
              <a:off x="7957102" y="4242555"/>
              <a:ext cx="866527" cy="1057180"/>
              <a:chOff x="3834471" y="4620127"/>
              <a:chExt cx="750572" cy="871086"/>
            </a:xfrm>
            <a:solidFill>
              <a:schemeClr val="bg2"/>
            </a:solidFill>
          </p:grpSpPr>
          <p:sp>
            <p:nvSpPr>
              <p:cNvPr id="107" name="אליפסה 106"/>
              <p:cNvSpPr/>
              <p:nvPr/>
            </p:nvSpPr>
            <p:spPr>
              <a:xfrm>
                <a:off x="3930724" y="4620127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8" name="אליפסה 107"/>
              <p:cNvSpPr/>
              <p:nvPr/>
            </p:nvSpPr>
            <p:spPr>
              <a:xfrm>
                <a:off x="3834471" y="4870384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9" name="אליפסה 108"/>
              <p:cNvSpPr/>
              <p:nvPr/>
            </p:nvSpPr>
            <p:spPr>
              <a:xfrm>
                <a:off x="4113405" y="4827070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0" name="אליפסה 109"/>
              <p:cNvSpPr/>
              <p:nvPr/>
            </p:nvSpPr>
            <p:spPr>
              <a:xfrm>
                <a:off x="4035405" y="5077327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46" name="TextBox 145"/>
            <p:cNvSpPr txBox="1"/>
            <p:nvPr/>
          </p:nvSpPr>
          <p:spPr>
            <a:xfrm>
              <a:off x="7970799" y="4537806"/>
              <a:ext cx="1322364" cy="49244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MAPK</a:t>
              </a:r>
            </a:p>
          </p:txBody>
        </p:sp>
      </p:grpSp>
      <p:grpSp>
        <p:nvGrpSpPr>
          <p:cNvPr id="151" name="קבוצה 150"/>
          <p:cNvGrpSpPr/>
          <p:nvPr/>
        </p:nvGrpSpPr>
        <p:grpSpPr>
          <a:xfrm>
            <a:off x="4875872" y="2559478"/>
            <a:ext cx="1468356" cy="1463163"/>
            <a:chOff x="6501160" y="2269637"/>
            <a:chExt cx="1957806" cy="1950884"/>
          </a:xfrm>
        </p:grpSpPr>
        <p:grpSp>
          <p:nvGrpSpPr>
            <p:cNvPr id="59" name="קבוצה 58"/>
            <p:cNvGrpSpPr/>
            <p:nvPr/>
          </p:nvGrpSpPr>
          <p:grpSpPr>
            <a:xfrm>
              <a:off x="6835952" y="2269637"/>
              <a:ext cx="1104521" cy="1950884"/>
              <a:chOff x="3807367" y="2476780"/>
              <a:chExt cx="1104521" cy="1950884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60" name="אליפסה 59"/>
              <p:cNvSpPr/>
              <p:nvPr/>
            </p:nvSpPr>
            <p:spPr>
              <a:xfrm>
                <a:off x="4092645" y="2476780"/>
                <a:ext cx="583113" cy="649600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1" name="אליפסה 60"/>
              <p:cNvSpPr/>
              <p:nvPr/>
            </p:nvSpPr>
            <p:spPr>
              <a:xfrm>
                <a:off x="4129750" y="2909935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2" name="אליפסה 61"/>
              <p:cNvSpPr/>
              <p:nvPr/>
            </p:nvSpPr>
            <p:spPr>
              <a:xfrm>
                <a:off x="3807367" y="2791468"/>
                <a:ext cx="627024" cy="556111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3" name="אליפסה 62"/>
              <p:cNvSpPr/>
              <p:nvPr/>
            </p:nvSpPr>
            <p:spPr>
              <a:xfrm>
                <a:off x="4297307" y="2818860"/>
                <a:ext cx="614581" cy="528719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4" name="אליפסה 63"/>
              <p:cNvSpPr/>
              <p:nvPr/>
            </p:nvSpPr>
            <p:spPr>
              <a:xfrm>
                <a:off x="4128353" y="3284621"/>
                <a:ext cx="486761" cy="448174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5" name="אליפסה 64"/>
              <p:cNvSpPr/>
              <p:nvPr/>
            </p:nvSpPr>
            <p:spPr>
              <a:xfrm>
                <a:off x="4113404" y="3538624"/>
                <a:ext cx="501709" cy="444428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6" name="אליפסה 65"/>
              <p:cNvSpPr/>
              <p:nvPr/>
            </p:nvSpPr>
            <p:spPr>
              <a:xfrm>
                <a:off x="4113405" y="3761546"/>
                <a:ext cx="501708" cy="473669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7" name="אליפסה 66"/>
              <p:cNvSpPr/>
              <p:nvPr/>
            </p:nvSpPr>
            <p:spPr>
              <a:xfrm>
                <a:off x="4121355" y="3953995"/>
                <a:ext cx="501708" cy="473669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8" name="אליפסה 67"/>
              <p:cNvSpPr/>
              <p:nvPr/>
            </p:nvSpPr>
            <p:spPr>
              <a:xfrm>
                <a:off x="4128352" y="3161485"/>
                <a:ext cx="486761" cy="448174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6501160" y="2594858"/>
              <a:ext cx="1957806" cy="49244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E-cadherin</a:t>
              </a:r>
            </a:p>
          </p:txBody>
        </p:sp>
      </p:grpSp>
      <p:grpSp>
        <p:nvGrpSpPr>
          <p:cNvPr id="152" name="קבוצה 151"/>
          <p:cNvGrpSpPr/>
          <p:nvPr/>
        </p:nvGrpSpPr>
        <p:grpSpPr>
          <a:xfrm>
            <a:off x="6499606" y="2561428"/>
            <a:ext cx="840074" cy="1463163"/>
            <a:chOff x="8482271" y="2273164"/>
            <a:chExt cx="1120099" cy="1950884"/>
          </a:xfrm>
        </p:grpSpPr>
        <p:grpSp>
          <p:nvGrpSpPr>
            <p:cNvPr id="69" name="קבוצה 68"/>
            <p:cNvGrpSpPr/>
            <p:nvPr/>
          </p:nvGrpSpPr>
          <p:grpSpPr>
            <a:xfrm>
              <a:off x="8482271" y="2273164"/>
              <a:ext cx="1104521" cy="1950884"/>
              <a:chOff x="3807367" y="2476780"/>
              <a:chExt cx="1104521" cy="1950884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70" name="אליפסה 69"/>
              <p:cNvSpPr/>
              <p:nvPr/>
            </p:nvSpPr>
            <p:spPr>
              <a:xfrm>
                <a:off x="4092645" y="2476780"/>
                <a:ext cx="583113" cy="649600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1" name="אליפסה 70"/>
              <p:cNvSpPr/>
              <p:nvPr/>
            </p:nvSpPr>
            <p:spPr>
              <a:xfrm>
                <a:off x="4129750" y="2909935"/>
                <a:ext cx="471638" cy="413886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2" name="אליפסה 71"/>
              <p:cNvSpPr/>
              <p:nvPr/>
            </p:nvSpPr>
            <p:spPr>
              <a:xfrm>
                <a:off x="3807367" y="2791468"/>
                <a:ext cx="627024" cy="556111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3" name="אליפסה 72"/>
              <p:cNvSpPr/>
              <p:nvPr/>
            </p:nvSpPr>
            <p:spPr>
              <a:xfrm>
                <a:off x="4297307" y="2818860"/>
                <a:ext cx="614581" cy="528719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4" name="אליפסה 73"/>
              <p:cNvSpPr/>
              <p:nvPr/>
            </p:nvSpPr>
            <p:spPr>
              <a:xfrm>
                <a:off x="4128353" y="3284621"/>
                <a:ext cx="486761" cy="448174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5" name="אליפסה 74"/>
              <p:cNvSpPr/>
              <p:nvPr/>
            </p:nvSpPr>
            <p:spPr>
              <a:xfrm>
                <a:off x="4113404" y="3538624"/>
                <a:ext cx="501709" cy="444428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6" name="אליפסה 75"/>
              <p:cNvSpPr/>
              <p:nvPr/>
            </p:nvSpPr>
            <p:spPr>
              <a:xfrm>
                <a:off x="4113405" y="3761546"/>
                <a:ext cx="501708" cy="473669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7" name="אליפסה 76"/>
              <p:cNvSpPr/>
              <p:nvPr/>
            </p:nvSpPr>
            <p:spPr>
              <a:xfrm>
                <a:off x="4121355" y="3953995"/>
                <a:ext cx="501708" cy="473669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8" name="אליפסה 77"/>
              <p:cNvSpPr/>
              <p:nvPr/>
            </p:nvSpPr>
            <p:spPr>
              <a:xfrm>
                <a:off x="4128352" y="3161485"/>
                <a:ext cx="486761" cy="448174"/>
              </a:xfrm>
              <a:prstGeom prst="ellipse">
                <a:avLst/>
              </a:prstGeom>
              <a:grpFill/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8485519" y="2616355"/>
              <a:ext cx="1116851" cy="49244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Her2</a:t>
              </a: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7483235" y="4040350"/>
            <a:ext cx="15548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cytoplasm</a:t>
            </a:r>
            <a:endParaRPr lang="he-IL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7511456" y="2271251"/>
            <a:ext cx="154292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extracellular space</a:t>
            </a:r>
            <a:endParaRPr lang="he-IL" b="1" dirty="0"/>
          </a:p>
        </p:txBody>
      </p:sp>
      <p:pic>
        <p:nvPicPr>
          <p:cNvPr id="162" name="Picture 2" descr="Image result for hebrew universit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r="27276"/>
          <a:stretch/>
        </p:blipFill>
        <p:spPr bwMode="auto">
          <a:xfrm>
            <a:off x="8376012" y="83827"/>
            <a:ext cx="551936" cy="99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73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56" t="2923" r="68506" b="-2923"/>
          <a:stretch/>
        </p:blipFill>
        <p:spPr>
          <a:xfrm>
            <a:off x="483722" y="0"/>
            <a:ext cx="4700617" cy="2349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6672" t="2925" r="2000"/>
          <a:stretch/>
        </p:blipFill>
        <p:spPr>
          <a:xfrm>
            <a:off x="483722" y="2297886"/>
            <a:ext cx="4700617" cy="2252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431" t="3631" r="35306" b="2215"/>
          <a:stretch/>
        </p:blipFill>
        <p:spPr>
          <a:xfrm>
            <a:off x="483722" y="4635739"/>
            <a:ext cx="4718640" cy="22122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9621" y="-1417729"/>
            <a:ext cx="3425510" cy="374571"/>
          </a:xfrm>
          <a:prstGeom prst="roundRect">
            <a:avLst/>
          </a:prstGeom>
          <a:gradFill>
            <a:gsLst>
              <a:gs pos="0">
                <a:schemeClr val="accent1">
                  <a:tint val="0"/>
                </a:schemeClr>
              </a:gs>
              <a:gs pos="27000">
                <a:schemeClr val="accent1">
                  <a:tint val="60000"/>
                  <a:satMod val="120000"/>
                </a:schemeClr>
              </a:gs>
              <a:gs pos="100000">
                <a:schemeClr val="accent1">
                  <a:tint val="90000"/>
                  <a:alpha val="100000"/>
                  <a:lumMod val="9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Towards personalized medicine</a:t>
            </a:r>
            <a:endParaRPr lang="en-US" sz="1600" b="1" baseline="30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21" y="-1037982"/>
            <a:ext cx="5101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tx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We analyzed a large proteomic dataset which has been obtained from 3467 patients, harboring tumors of 11 different types (brain, breast, etc.). </a:t>
            </a:r>
            <a:endParaRPr lang="en-US" sz="16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5936692"/>
              </p:ext>
            </p:extLst>
          </p:nvPr>
        </p:nvGraphicFramePr>
        <p:xfrm>
          <a:off x="5542370" y="865947"/>
          <a:ext cx="3287712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6" name="Equation" r:id="rId4" imgW="3340080" imgH="634680" progId="Equation.DSMT4">
                  <p:embed/>
                </p:oleObj>
              </mc:Choice>
              <mc:Fallback>
                <p:oleObj name="Equation" r:id="rId4" imgW="334008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2370" y="865947"/>
                        <a:ext cx="3287712" cy="6619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6" name="Picture 4" descr="Image result for decomposition of ligh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370" y="1552986"/>
            <a:ext cx="3296532" cy="159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r="4540"/>
          <a:stretch/>
        </p:blipFill>
        <p:spPr bwMode="auto">
          <a:xfrm>
            <a:off x="5542370" y="3473391"/>
            <a:ext cx="3296532" cy="31198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404572" y="140777"/>
            <a:ext cx="3425510" cy="374571"/>
          </a:xfrm>
          <a:prstGeom prst="roundRect">
            <a:avLst/>
          </a:prstGeom>
          <a:gradFill>
            <a:gsLst>
              <a:gs pos="0">
                <a:schemeClr val="accent1">
                  <a:tint val="0"/>
                </a:schemeClr>
              </a:gs>
              <a:gs pos="27000">
                <a:schemeClr val="accent1">
                  <a:tint val="60000"/>
                  <a:satMod val="120000"/>
                </a:schemeClr>
              </a:gs>
              <a:gs pos="100000">
                <a:schemeClr val="accent1">
                  <a:tint val="90000"/>
                  <a:alpha val="100000"/>
                  <a:lumMod val="9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Towards personalized medicine</a:t>
            </a:r>
            <a:endParaRPr lang="en-US" sz="1600" b="1" baseline="30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50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title"/>
          </p:nvPr>
        </p:nvSpPr>
        <p:spPr>
          <a:xfrm>
            <a:off x="495127" y="1917669"/>
            <a:ext cx="7886700" cy="285273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/>
              <a:t>17 unbalanced processes </a:t>
            </a:r>
            <a:r>
              <a:rPr lang="en-US" sz="3200" dirty="0" smtClean="0"/>
              <a:t>are enough to describe </a:t>
            </a:r>
            <a:r>
              <a:rPr lang="en-US" sz="3200" b="1" dirty="0" smtClean="0"/>
              <a:t>3467 tumors</a:t>
            </a:r>
            <a:br>
              <a:rPr lang="en-US" sz="3200" b="1" dirty="0" smtClean="0"/>
            </a:br>
            <a:endParaRPr lang="he-IL" sz="32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32368" y="66297"/>
            <a:ext cx="9072995" cy="3257446"/>
            <a:chOff x="16778" y="60174"/>
            <a:chExt cx="9072995" cy="3257446"/>
          </a:xfrm>
        </p:grpSpPr>
        <p:grpSp>
          <p:nvGrpSpPr>
            <p:cNvPr id="13" name="Group 12"/>
            <p:cNvGrpSpPr/>
            <p:nvPr/>
          </p:nvGrpSpPr>
          <p:grpSpPr>
            <a:xfrm>
              <a:off x="16778" y="60174"/>
              <a:ext cx="9072995" cy="3257446"/>
              <a:chOff x="-150040" y="1148392"/>
              <a:chExt cx="9072995" cy="3257446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-150040" y="1148392"/>
                <a:ext cx="9072995" cy="3257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2"/>
              <a:srcRect b="18604"/>
              <a:stretch/>
            </p:blipFill>
            <p:spPr>
              <a:xfrm>
                <a:off x="35966" y="1274053"/>
                <a:ext cx="2259563" cy="202299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3"/>
              <a:srcRect r="2139" b="12524"/>
              <a:stretch/>
            </p:blipFill>
            <p:spPr>
              <a:xfrm>
                <a:off x="5725930" y="1509570"/>
                <a:ext cx="2912069" cy="2694116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6248087" y="1179994"/>
                <a:ext cx="248016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2"/>
                    </a:solidFill>
                  </a:rPr>
                  <a:t>Unbalanced process 5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4"/>
              <a:srcRect l="2320" t="15459" r="89322" b="15049"/>
              <a:stretch/>
            </p:blipFill>
            <p:spPr>
              <a:xfrm>
                <a:off x="-49048" y="3693846"/>
                <a:ext cx="222138" cy="517517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218102" y="3734245"/>
                <a:ext cx="171072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2"/>
                    </a:solidFill>
                  </a:rPr>
                  <a:t>anti-correlation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5319" y="1375630"/>
                <a:ext cx="3276219" cy="2924658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2681064" y="1185839"/>
                <a:ext cx="248016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2"/>
                    </a:solidFill>
                  </a:rPr>
                  <a:t>Unbalanced process 4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99474" y="2140479"/>
              <a:ext cx="24801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</a:rPr>
                <a:t>Unbalanced process 1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11150" y="4413425"/>
            <a:ext cx="530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each </a:t>
            </a:r>
            <a:r>
              <a:rPr lang="en-US" b="1" dirty="0"/>
              <a:t>tumor harbors a subset of 1-4 processes </a:t>
            </a:r>
            <a:endParaRPr lang="en-US" dirty="0"/>
          </a:p>
        </p:txBody>
      </p:sp>
      <p:pic>
        <p:nvPicPr>
          <p:cNvPr id="23" name="Picture 2" descr="Image result for hebrew university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r="27276"/>
          <a:stretch/>
        </p:blipFill>
        <p:spPr bwMode="auto">
          <a:xfrm>
            <a:off x="8268471" y="5719552"/>
            <a:ext cx="551936" cy="99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63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082A4C5-EDA5-40B7-A114-02771A9B369B}" type="slidenum">
              <a:rPr lang="he-IL" smtClean="0"/>
              <a:pPr/>
              <a:t>9</a:t>
            </a:fld>
            <a:endParaRPr lang="en-US" smtClean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277228" y="2256963"/>
            <a:ext cx="18473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10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9072995" cy="3257446"/>
            <a:chOff x="16778" y="60174"/>
            <a:chExt cx="9072995" cy="3257446"/>
          </a:xfrm>
        </p:grpSpPr>
        <p:grpSp>
          <p:nvGrpSpPr>
            <p:cNvPr id="2" name="Group 1"/>
            <p:cNvGrpSpPr/>
            <p:nvPr/>
          </p:nvGrpSpPr>
          <p:grpSpPr>
            <a:xfrm>
              <a:off x="16778" y="60174"/>
              <a:ext cx="9072995" cy="3257446"/>
              <a:chOff x="-150040" y="1148392"/>
              <a:chExt cx="9072995" cy="3257446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-150040" y="1148392"/>
                <a:ext cx="9072995" cy="3257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3"/>
              <a:srcRect b="18604"/>
              <a:stretch/>
            </p:blipFill>
            <p:spPr>
              <a:xfrm>
                <a:off x="35966" y="1274053"/>
                <a:ext cx="2259563" cy="202299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 rotWithShape="1">
              <a:blip r:embed="rId4"/>
              <a:srcRect r="2139" b="12524"/>
              <a:stretch/>
            </p:blipFill>
            <p:spPr>
              <a:xfrm>
                <a:off x="5725930" y="1509570"/>
                <a:ext cx="2912069" cy="2694116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6248087" y="1166742"/>
                <a:ext cx="248016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2"/>
                    </a:solidFill>
                  </a:rPr>
                  <a:t>Unbalanced process 5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5"/>
              <a:srcRect l="2320" t="15459" r="89322" b="15049"/>
              <a:stretch/>
            </p:blipFill>
            <p:spPr>
              <a:xfrm>
                <a:off x="-49048" y="3693846"/>
                <a:ext cx="222138" cy="517517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218102" y="3734245"/>
                <a:ext cx="171072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2"/>
                    </a:solidFill>
                  </a:rPr>
                  <a:t>anti-correlation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5319" y="1375630"/>
                <a:ext cx="3276219" cy="2924658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2681064" y="1154843"/>
                <a:ext cx="24801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2"/>
                    </a:solidFill>
                  </a:rPr>
                  <a:t>Unbalanced process 4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99474" y="2140479"/>
              <a:ext cx="24801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</a:rPr>
                <a:t>Unbalanced process 1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014464" y="3301931"/>
            <a:ext cx="3396549" cy="3496602"/>
            <a:chOff x="5315607" y="3261529"/>
            <a:chExt cx="3396549" cy="3496602"/>
          </a:xfrm>
        </p:grpSpPr>
        <p:grpSp>
          <p:nvGrpSpPr>
            <p:cNvPr id="18" name="Group 17"/>
            <p:cNvGrpSpPr/>
            <p:nvPr/>
          </p:nvGrpSpPr>
          <p:grpSpPr>
            <a:xfrm>
              <a:off x="5315607" y="3261529"/>
              <a:ext cx="2645616" cy="3496602"/>
              <a:chOff x="5662157" y="3259248"/>
              <a:chExt cx="2645616" cy="3496602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7"/>
              <a:srcRect l="75225" t="776" r="7819" b="-776"/>
              <a:stretch/>
            </p:blipFill>
            <p:spPr>
              <a:xfrm>
                <a:off x="6597346" y="5280231"/>
                <a:ext cx="1219001" cy="1414993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 rot="16200000">
                <a:off x="4836289" y="5345207"/>
                <a:ext cx="22365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/>
                  <a:t>Log</a:t>
                </a:r>
                <a:r>
                  <a:rPr lang="en-US" sz="1600" baseline="-25000" dirty="0" smtClean="0"/>
                  <a:t>2 </a:t>
                </a:r>
                <a:r>
                  <a:rPr lang="en-US" sz="1600" dirty="0" smtClean="0"/>
                  <a:t>(fold change </a:t>
                </a:r>
              </a:p>
              <a:p>
                <a:pPr algn="ctr"/>
                <a:r>
                  <a:rPr lang="en-US" sz="1600" dirty="0" smtClean="0"/>
                  <a:t>of experimental levels)</a:t>
                </a:r>
                <a:endParaRPr lang="en-US" sz="16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019005" y="3259248"/>
                <a:ext cx="22887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Patient TCGA BP-4760</a:t>
                </a:r>
                <a:endParaRPr lang="en-US" sz="1600" dirty="0"/>
              </a:p>
            </p:txBody>
          </p:sp>
        </p:grpSp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8"/>
            <a:srcRect l="44369" t="18706" r="43940" b="26088"/>
            <a:stretch/>
          </p:blipFill>
          <p:spPr>
            <a:xfrm>
              <a:off x="6403158" y="4048278"/>
              <a:ext cx="774314" cy="1214610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6384114" y="4539272"/>
              <a:ext cx="232804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/>
                <a:t>#1, 4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19048" y="3538637"/>
              <a:ext cx="2595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Kidney renal carcinoma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24050" y="3302206"/>
            <a:ext cx="3207010" cy="3473429"/>
            <a:chOff x="909581" y="3310190"/>
            <a:chExt cx="3207010" cy="3473429"/>
          </a:xfrm>
        </p:grpSpPr>
        <p:grpSp>
          <p:nvGrpSpPr>
            <p:cNvPr id="5" name="Group 4"/>
            <p:cNvGrpSpPr/>
            <p:nvPr/>
          </p:nvGrpSpPr>
          <p:grpSpPr>
            <a:xfrm>
              <a:off x="909581" y="3310190"/>
              <a:ext cx="3207010" cy="3473429"/>
              <a:chOff x="1636455" y="3348339"/>
              <a:chExt cx="3207010" cy="347342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636455" y="3348339"/>
                <a:ext cx="2630071" cy="3473429"/>
                <a:chOff x="2964315" y="3372773"/>
                <a:chExt cx="2630071" cy="3473429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2694" r="40036"/>
                <a:stretch/>
              </p:blipFill>
              <p:spPr>
                <a:xfrm>
                  <a:off x="3727116" y="5384186"/>
                  <a:ext cx="1282853" cy="1462016"/>
                </a:xfrm>
                <a:prstGeom prst="rect">
                  <a:avLst/>
                </a:prstGeom>
              </p:spPr>
            </p:pic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2138447" y="5402947"/>
                  <a:ext cx="223651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 smtClean="0"/>
                    <a:t>Log</a:t>
                  </a:r>
                  <a:r>
                    <a:rPr lang="en-US" sz="1600" baseline="-25000" dirty="0" smtClean="0"/>
                    <a:t>2 </a:t>
                  </a:r>
                  <a:r>
                    <a:rPr lang="en-US" sz="1600" dirty="0" smtClean="0"/>
                    <a:t>(fold change </a:t>
                  </a:r>
                </a:p>
                <a:p>
                  <a:pPr algn="ctr"/>
                  <a:r>
                    <a:rPr lang="en-US" sz="1600" dirty="0" smtClean="0"/>
                    <a:t>of experimental levels)</a:t>
                  </a:r>
                  <a:endParaRPr lang="en-US" sz="1600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3305618" y="3372773"/>
                  <a:ext cx="228876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/>
                    <a:t>Patient TCGA BA-6872</a:t>
                  </a:r>
                  <a:endParaRPr lang="en-US" sz="1600" dirty="0"/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2515423" y="4593186"/>
                <a:ext cx="2328042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b="1" dirty="0" smtClean="0"/>
                  <a:t>#1, 5</a:t>
                </a: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1636455" y="3626572"/>
                <a:ext cx="2864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Head and neck carcinoma</a:t>
                </a:r>
                <a:endParaRPr lang="en-US" dirty="0"/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8"/>
            <a:srcRect l="44369" t="18706" r="43940" b="26088"/>
            <a:stretch/>
          </p:blipFill>
          <p:spPr>
            <a:xfrm>
              <a:off x="1788549" y="4090052"/>
              <a:ext cx="774314" cy="1214610"/>
            </a:xfrm>
            <a:prstGeom prst="rect">
              <a:avLst/>
            </a:prstGeom>
          </p:spPr>
        </p:pic>
      </p:grpSp>
      <p:pic>
        <p:nvPicPr>
          <p:cNvPr id="32" name="Picture 2" descr="Image result for hebrew university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r="27276"/>
          <a:stretch/>
        </p:blipFill>
        <p:spPr bwMode="auto">
          <a:xfrm>
            <a:off x="8239382" y="5303290"/>
            <a:ext cx="551936" cy="99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44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עיצוב ברירת מחדל">
  <a:themeElements>
    <a:clrScheme name="">
      <a:dk1>
        <a:srgbClr val="B72930"/>
      </a:dk1>
      <a:lt1>
        <a:srgbClr val="FFFFFF"/>
      </a:lt1>
      <a:dk2>
        <a:srgbClr val="000000"/>
      </a:dk2>
      <a:lt2>
        <a:srgbClr val="808080"/>
      </a:lt2>
      <a:accent1>
        <a:srgbClr val="6F070D"/>
      </a:accent1>
      <a:accent2>
        <a:srgbClr val="CDCDCD"/>
      </a:accent2>
      <a:accent3>
        <a:srgbClr val="FFFFFF"/>
      </a:accent3>
      <a:accent4>
        <a:srgbClr val="9C2127"/>
      </a:accent4>
      <a:accent5>
        <a:srgbClr val="BBAAAA"/>
      </a:accent5>
      <a:accent6>
        <a:srgbClr val="BABABA"/>
      </a:accent6>
      <a:hlink>
        <a:srgbClr val="D77378"/>
      </a:hlink>
      <a:folHlink>
        <a:srgbClr val="5F5F5F"/>
      </a:folHlink>
    </a:clrScheme>
    <a:fontScheme name="עיצוב ברירת מחדל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עיצוב ברירת מחד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3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14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0072BC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AABCD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2E546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עיצוב ברירת מחדל">
  <a:themeElements>
    <a:clrScheme name="">
      <a:dk1>
        <a:srgbClr val="B72930"/>
      </a:dk1>
      <a:lt1>
        <a:srgbClr val="FFFFFF"/>
      </a:lt1>
      <a:dk2>
        <a:srgbClr val="000000"/>
      </a:dk2>
      <a:lt2>
        <a:srgbClr val="808080"/>
      </a:lt2>
      <a:accent1>
        <a:srgbClr val="6F070D"/>
      </a:accent1>
      <a:accent2>
        <a:srgbClr val="CDCDCD"/>
      </a:accent2>
      <a:accent3>
        <a:srgbClr val="FFFFFF"/>
      </a:accent3>
      <a:accent4>
        <a:srgbClr val="9C2127"/>
      </a:accent4>
      <a:accent5>
        <a:srgbClr val="BBAAAA"/>
      </a:accent5>
      <a:accent6>
        <a:srgbClr val="BABABA"/>
      </a:accent6>
      <a:hlink>
        <a:srgbClr val="D77378"/>
      </a:hlink>
      <a:folHlink>
        <a:srgbClr val="5F5F5F"/>
      </a:folHlink>
    </a:clrScheme>
    <a:fontScheme name="עיצוב ברירת מחדל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עיצוב ברירת מחד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3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14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0072BC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AABCD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2E546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עיצוב ברירת מחדל">
  <a:themeElements>
    <a:clrScheme name="">
      <a:dk1>
        <a:srgbClr val="004574"/>
      </a:dk1>
      <a:lt1>
        <a:srgbClr val="FFFFFF"/>
      </a:lt1>
      <a:dk2>
        <a:srgbClr val="000000"/>
      </a:dk2>
      <a:lt2>
        <a:srgbClr val="808080"/>
      </a:lt2>
      <a:accent1>
        <a:srgbClr val="3E6A9A"/>
      </a:accent1>
      <a:accent2>
        <a:srgbClr val="799FC9"/>
      </a:accent2>
      <a:accent3>
        <a:srgbClr val="FFFFFF"/>
      </a:accent3>
      <a:accent4>
        <a:srgbClr val="003A62"/>
      </a:accent4>
      <a:accent5>
        <a:srgbClr val="AFB9CA"/>
      </a:accent5>
      <a:accent6>
        <a:srgbClr val="6D90B6"/>
      </a:accent6>
      <a:hlink>
        <a:srgbClr val="0099FF"/>
      </a:hlink>
      <a:folHlink>
        <a:srgbClr val="99CC00"/>
      </a:folHlink>
    </a:clrScheme>
    <a:fontScheme name="1_עיצוב ברירת מחדל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עיצוב ברירת מחד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13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14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0072BC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AABCD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2E546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עיצוב ברירת מחדל">
  <a:themeElements>
    <a:clrScheme name="">
      <a:dk1>
        <a:srgbClr val="B72930"/>
      </a:dk1>
      <a:lt1>
        <a:srgbClr val="FFFFFF"/>
      </a:lt1>
      <a:dk2>
        <a:srgbClr val="000000"/>
      </a:dk2>
      <a:lt2>
        <a:srgbClr val="808080"/>
      </a:lt2>
      <a:accent1>
        <a:srgbClr val="6F070D"/>
      </a:accent1>
      <a:accent2>
        <a:srgbClr val="CDCDCD"/>
      </a:accent2>
      <a:accent3>
        <a:srgbClr val="FFFFFF"/>
      </a:accent3>
      <a:accent4>
        <a:srgbClr val="9C2127"/>
      </a:accent4>
      <a:accent5>
        <a:srgbClr val="BBAAAA"/>
      </a:accent5>
      <a:accent6>
        <a:srgbClr val="BABABA"/>
      </a:accent6>
      <a:hlink>
        <a:srgbClr val="D77378"/>
      </a:hlink>
      <a:folHlink>
        <a:srgbClr val="5F5F5F"/>
      </a:folHlink>
    </a:clrScheme>
    <a:fontScheme name="עיצוב ברירת מחדל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עיצוב ברירת מחד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3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14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0072BC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AABCD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2E546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עיצוב ברירת מחדל">
  <a:themeElements>
    <a:clrScheme name="">
      <a:dk1>
        <a:srgbClr val="004574"/>
      </a:dk1>
      <a:lt1>
        <a:srgbClr val="FFFFFF"/>
      </a:lt1>
      <a:dk2>
        <a:srgbClr val="000000"/>
      </a:dk2>
      <a:lt2>
        <a:srgbClr val="808080"/>
      </a:lt2>
      <a:accent1>
        <a:srgbClr val="3E6A9A"/>
      </a:accent1>
      <a:accent2>
        <a:srgbClr val="799FC9"/>
      </a:accent2>
      <a:accent3>
        <a:srgbClr val="FFFFFF"/>
      </a:accent3>
      <a:accent4>
        <a:srgbClr val="003A62"/>
      </a:accent4>
      <a:accent5>
        <a:srgbClr val="AFB9CA"/>
      </a:accent5>
      <a:accent6>
        <a:srgbClr val="6D90B6"/>
      </a:accent6>
      <a:hlink>
        <a:srgbClr val="0099FF"/>
      </a:hlink>
      <a:folHlink>
        <a:srgbClr val="99CC00"/>
      </a:folHlink>
    </a:clrScheme>
    <a:fontScheme name="1_עיצוב ברירת מחדל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עיצוב ברירת מחד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13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14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0072BC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AABCD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2E546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עיצוב ברירת מחדל">
  <a:themeElements>
    <a:clrScheme name="">
      <a:dk1>
        <a:srgbClr val="B72930"/>
      </a:dk1>
      <a:lt1>
        <a:srgbClr val="FFFFFF"/>
      </a:lt1>
      <a:dk2>
        <a:srgbClr val="000000"/>
      </a:dk2>
      <a:lt2>
        <a:srgbClr val="808080"/>
      </a:lt2>
      <a:accent1>
        <a:srgbClr val="6F070D"/>
      </a:accent1>
      <a:accent2>
        <a:srgbClr val="CDCDCD"/>
      </a:accent2>
      <a:accent3>
        <a:srgbClr val="FFFFFF"/>
      </a:accent3>
      <a:accent4>
        <a:srgbClr val="9C2127"/>
      </a:accent4>
      <a:accent5>
        <a:srgbClr val="BBAAAA"/>
      </a:accent5>
      <a:accent6>
        <a:srgbClr val="BABABA"/>
      </a:accent6>
      <a:hlink>
        <a:srgbClr val="D77378"/>
      </a:hlink>
      <a:folHlink>
        <a:srgbClr val="5F5F5F"/>
      </a:folHlink>
    </a:clrScheme>
    <a:fontScheme name="עיצוב ברירת מחדל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עיצוב ברירת מחד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3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14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0072BC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AABCD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2E546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עיצוב ברירת מחדל">
  <a:themeElements>
    <a:clrScheme name="">
      <a:dk1>
        <a:srgbClr val="B72930"/>
      </a:dk1>
      <a:lt1>
        <a:srgbClr val="FFFFFF"/>
      </a:lt1>
      <a:dk2>
        <a:srgbClr val="000000"/>
      </a:dk2>
      <a:lt2>
        <a:srgbClr val="808080"/>
      </a:lt2>
      <a:accent1>
        <a:srgbClr val="6F070D"/>
      </a:accent1>
      <a:accent2>
        <a:srgbClr val="CDCDCD"/>
      </a:accent2>
      <a:accent3>
        <a:srgbClr val="FFFFFF"/>
      </a:accent3>
      <a:accent4>
        <a:srgbClr val="9C2127"/>
      </a:accent4>
      <a:accent5>
        <a:srgbClr val="BBAAAA"/>
      </a:accent5>
      <a:accent6>
        <a:srgbClr val="BABABA"/>
      </a:accent6>
      <a:hlink>
        <a:srgbClr val="D77378"/>
      </a:hlink>
      <a:folHlink>
        <a:srgbClr val="5F5F5F"/>
      </a:folHlink>
    </a:clrScheme>
    <a:fontScheme name="עיצוב ברירת מחדל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עיצוב ברירת מחד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3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14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0072BC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AABCD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2E546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עיצוב ברירת מחדל">
  <a:themeElements>
    <a:clrScheme name="">
      <a:dk1>
        <a:srgbClr val="004574"/>
      </a:dk1>
      <a:lt1>
        <a:srgbClr val="FFFFFF"/>
      </a:lt1>
      <a:dk2>
        <a:srgbClr val="000000"/>
      </a:dk2>
      <a:lt2>
        <a:srgbClr val="808080"/>
      </a:lt2>
      <a:accent1>
        <a:srgbClr val="3E6A9A"/>
      </a:accent1>
      <a:accent2>
        <a:srgbClr val="799FC9"/>
      </a:accent2>
      <a:accent3>
        <a:srgbClr val="FFFFFF"/>
      </a:accent3>
      <a:accent4>
        <a:srgbClr val="003A62"/>
      </a:accent4>
      <a:accent5>
        <a:srgbClr val="AFB9CA"/>
      </a:accent5>
      <a:accent6>
        <a:srgbClr val="6D90B6"/>
      </a:accent6>
      <a:hlink>
        <a:srgbClr val="0099FF"/>
      </a:hlink>
      <a:folHlink>
        <a:srgbClr val="99CC00"/>
      </a:folHlink>
    </a:clrScheme>
    <a:fontScheme name="1_עיצוב ברירת מחדל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עיצוב ברירת מחד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13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14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0072BC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AABCD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2E546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עיצוב ברירת מחדל">
  <a:themeElements>
    <a:clrScheme name="">
      <a:dk1>
        <a:srgbClr val="B72930"/>
      </a:dk1>
      <a:lt1>
        <a:srgbClr val="FFFFFF"/>
      </a:lt1>
      <a:dk2>
        <a:srgbClr val="000000"/>
      </a:dk2>
      <a:lt2>
        <a:srgbClr val="808080"/>
      </a:lt2>
      <a:accent1>
        <a:srgbClr val="6F070D"/>
      </a:accent1>
      <a:accent2>
        <a:srgbClr val="CDCDCD"/>
      </a:accent2>
      <a:accent3>
        <a:srgbClr val="FFFFFF"/>
      </a:accent3>
      <a:accent4>
        <a:srgbClr val="9C2127"/>
      </a:accent4>
      <a:accent5>
        <a:srgbClr val="BBAAAA"/>
      </a:accent5>
      <a:accent6>
        <a:srgbClr val="BABABA"/>
      </a:accent6>
      <a:hlink>
        <a:srgbClr val="D77378"/>
      </a:hlink>
      <a:folHlink>
        <a:srgbClr val="5F5F5F"/>
      </a:folHlink>
    </a:clrScheme>
    <a:fontScheme name="עיצוב ברירת מחדל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עיצוב ברירת מחד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3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14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0072BC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AABCD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2E546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עיצוב ברירת מחדל">
  <a:themeElements>
    <a:clrScheme name="">
      <a:dk1>
        <a:srgbClr val="004574"/>
      </a:dk1>
      <a:lt1>
        <a:srgbClr val="FFFFFF"/>
      </a:lt1>
      <a:dk2>
        <a:srgbClr val="000000"/>
      </a:dk2>
      <a:lt2>
        <a:srgbClr val="808080"/>
      </a:lt2>
      <a:accent1>
        <a:srgbClr val="3E6A9A"/>
      </a:accent1>
      <a:accent2>
        <a:srgbClr val="799FC9"/>
      </a:accent2>
      <a:accent3>
        <a:srgbClr val="FFFFFF"/>
      </a:accent3>
      <a:accent4>
        <a:srgbClr val="003A62"/>
      </a:accent4>
      <a:accent5>
        <a:srgbClr val="AFB9CA"/>
      </a:accent5>
      <a:accent6>
        <a:srgbClr val="6D90B6"/>
      </a:accent6>
      <a:hlink>
        <a:srgbClr val="0099FF"/>
      </a:hlink>
      <a:folHlink>
        <a:srgbClr val="99CC00"/>
      </a:folHlink>
    </a:clrScheme>
    <a:fontScheme name="1_עיצוב ברירת מחדל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עיצוב ברירת מחד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13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14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0072BC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AABCD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2E546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עיצוב ברירת מחדל">
  <a:themeElements>
    <a:clrScheme name="">
      <a:dk1>
        <a:srgbClr val="004574"/>
      </a:dk1>
      <a:lt1>
        <a:srgbClr val="FFFFFF"/>
      </a:lt1>
      <a:dk2>
        <a:srgbClr val="000000"/>
      </a:dk2>
      <a:lt2>
        <a:srgbClr val="808080"/>
      </a:lt2>
      <a:accent1>
        <a:srgbClr val="3E6A9A"/>
      </a:accent1>
      <a:accent2>
        <a:srgbClr val="799FC9"/>
      </a:accent2>
      <a:accent3>
        <a:srgbClr val="FFFFFF"/>
      </a:accent3>
      <a:accent4>
        <a:srgbClr val="003A62"/>
      </a:accent4>
      <a:accent5>
        <a:srgbClr val="AFB9CA"/>
      </a:accent5>
      <a:accent6>
        <a:srgbClr val="6D90B6"/>
      </a:accent6>
      <a:hlink>
        <a:srgbClr val="0099FF"/>
      </a:hlink>
      <a:folHlink>
        <a:srgbClr val="99CC00"/>
      </a:folHlink>
    </a:clrScheme>
    <a:fontScheme name="1_עיצוב ברירת מחדל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עיצוב ברירת מחד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עיצוב ברירת מחדל 13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14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0072BC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AABCD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עיצוב ברירת מחדל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2E546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עיצוב ברירת מחדל">
  <a:themeElements>
    <a:clrScheme name="">
      <a:dk1>
        <a:srgbClr val="B72930"/>
      </a:dk1>
      <a:lt1>
        <a:srgbClr val="FFFFFF"/>
      </a:lt1>
      <a:dk2>
        <a:srgbClr val="000000"/>
      </a:dk2>
      <a:lt2>
        <a:srgbClr val="808080"/>
      </a:lt2>
      <a:accent1>
        <a:srgbClr val="6F070D"/>
      </a:accent1>
      <a:accent2>
        <a:srgbClr val="CDCDCD"/>
      </a:accent2>
      <a:accent3>
        <a:srgbClr val="FFFFFF"/>
      </a:accent3>
      <a:accent4>
        <a:srgbClr val="9C2127"/>
      </a:accent4>
      <a:accent5>
        <a:srgbClr val="BBAAAA"/>
      </a:accent5>
      <a:accent6>
        <a:srgbClr val="BABABA"/>
      </a:accent6>
      <a:hlink>
        <a:srgbClr val="D77378"/>
      </a:hlink>
      <a:folHlink>
        <a:srgbClr val="5F5F5F"/>
      </a:folHlink>
    </a:clrScheme>
    <a:fontScheme name="עיצוב ברירת מחדל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עיצוב ברירת מחד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עיצוב ברירת מחדל 13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14">
        <a:dk1>
          <a:srgbClr val="004574"/>
        </a:dk1>
        <a:lt1>
          <a:srgbClr val="FFFFFF"/>
        </a:lt1>
        <a:dk2>
          <a:srgbClr val="000000"/>
        </a:dk2>
        <a:lt2>
          <a:srgbClr val="808080"/>
        </a:lt2>
        <a:accent1>
          <a:srgbClr val="0072BC"/>
        </a:accent1>
        <a:accent2>
          <a:srgbClr val="333399"/>
        </a:accent2>
        <a:accent3>
          <a:srgbClr val="FFFFFF"/>
        </a:accent3>
        <a:accent4>
          <a:srgbClr val="003A62"/>
        </a:accent4>
        <a:accent5>
          <a:srgbClr val="AABCD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עיצוב ברירת מחדל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A2CE4E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92BA46"/>
        </a:accent6>
        <a:hlink>
          <a:srgbClr val="2E546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 presentation TEMPLATE ENG</Template>
  <TotalTime>40773</TotalTime>
  <Words>749</Words>
  <Application>Microsoft Office PowerPoint</Application>
  <PresentationFormat>On-screen Show (4:3)</PresentationFormat>
  <Paragraphs>167</Paragraphs>
  <Slides>17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40" baseType="lpstr">
      <vt:lpstr>Arial</vt:lpstr>
      <vt:lpstr>Ariel</vt:lpstr>
      <vt:lpstr>Calibri</vt:lpstr>
      <vt:lpstr>Calibri Light</vt:lpstr>
      <vt:lpstr>Cambria Math</vt:lpstr>
      <vt:lpstr>Tahoma</vt:lpstr>
      <vt:lpstr>Times New Roman</vt:lpstr>
      <vt:lpstr>Wingdings</vt:lpstr>
      <vt:lpstr>עיצוב ברירת מחדל</vt:lpstr>
      <vt:lpstr>1_עיצוב ברירת מחדל</vt:lpstr>
      <vt:lpstr>2_עיצוב ברירת מחדל</vt:lpstr>
      <vt:lpstr>3_עיצוב ברירת מחדל</vt:lpstr>
      <vt:lpstr>4_עיצוב ברירת מחדל</vt:lpstr>
      <vt:lpstr>5_עיצוב ברירת מחדל</vt:lpstr>
      <vt:lpstr>6_עיצוב ברירת מחדל</vt:lpstr>
      <vt:lpstr>7_עיצוב ברירת מחדל</vt:lpstr>
      <vt:lpstr>8_עיצוב ברירת מחדל</vt:lpstr>
      <vt:lpstr>9_עיצוב ברירת מחדל</vt:lpstr>
      <vt:lpstr>10_עיצוב ברירת מחדל</vt:lpstr>
      <vt:lpstr>11_עיצוב ברירת מחדל</vt:lpstr>
      <vt:lpstr>Office Theme</vt:lpstr>
      <vt:lpstr>1_Office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3467 tumors of 11 types </vt:lpstr>
      <vt:lpstr>181 cancer-associated proteins and phosphoproteins</vt:lpstr>
      <vt:lpstr>PowerPoint Presentation</vt:lpstr>
      <vt:lpstr>17 unbalanced processes are enough to describe 3467 tumors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Ventendo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Yissum</dc:title>
  <dc:creator>Lee  Laster</dc:creator>
  <cp:lastModifiedBy>Nataly K Balasha</cp:lastModifiedBy>
  <cp:revision>1042</cp:revision>
  <cp:lastPrinted>2014-01-15T09:48:41Z</cp:lastPrinted>
  <dcterms:created xsi:type="dcterms:W3CDTF">2009-09-30T12:52:10Z</dcterms:created>
  <dcterms:modified xsi:type="dcterms:W3CDTF">2018-03-11T21:20:54Z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000800d45f000000000001023620</vt:lpwstr>
  </property>
</Properties>
</file>